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14" r:id="rId3"/>
    <p:sldId id="331" r:id="rId4"/>
    <p:sldId id="336" r:id="rId5"/>
    <p:sldId id="338" r:id="rId6"/>
    <p:sldId id="339" r:id="rId7"/>
    <p:sldId id="330" r:id="rId8"/>
    <p:sldId id="345" r:id="rId9"/>
    <p:sldId id="344" r:id="rId10"/>
    <p:sldId id="326" r:id="rId11"/>
    <p:sldId id="329" r:id="rId12"/>
    <p:sldId id="335" r:id="rId13"/>
    <p:sldId id="317" r:id="rId14"/>
    <p:sldId id="343" r:id="rId15"/>
    <p:sldId id="316" r:id="rId16"/>
    <p:sldId id="315" r:id="rId17"/>
    <p:sldId id="322" r:id="rId18"/>
    <p:sldId id="323" r:id="rId19"/>
    <p:sldId id="324" r:id="rId20"/>
    <p:sldId id="325" r:id="rId21"/>
    <p:sldId id="318" r:id="rId22"/>
    <p:sldId id="320" r:id="rId23"/>
    <p:sldId id="332" r:id="rId24"/>
    <p:sldId id="334" r:id="rId25"/>
    <p:sldId id="340" r:id="rId26"/>
    <p:sldId id="341" r:id="rId27"/>
    <p:sldId id="34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3AC70B-2B04-4EAC-8992-ECD8131AAE8A}">
          <p14:sldIdLst>
            <p14:sldId id="314"/>
            <p14:sldId id="331"/>
            <p14:sldId id="336"/>
            <p14:sldId id="338"/>
            <p14:sldId id="339"/>
            <p14:sldId id="330"/>
            <p14:sldId id="345"/>
            <p14:sldId id="344"/>
            <p14:sldId id="326"/>
            <p14:sldId id="329"/>
            <p14:sldId id="335"/>
            <p14:sldId id="317"/>
            <p14:sldId id="343"/>
            <p14:sldId id="316"/>
            <p14:sldId id="315"/>
            <p14:sldId id="322"/>
            <p14:sldId id="323"/>
            <p14:sldId id="324"/>
            <p14:sldId id="325"/>
            <p14:sldId id="318"/>
            <p14:sldId id="320"/>
            <p14:sldId id="332"/>
            <p14:sldId id="334"/>
            <p14:sldId id="340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D5"/>
    <a:srgbClr val="FFF7FF"/>
    <a:srgbClr val="FFDDCF"/>
    <a:srgbClr val="FDD9C7"/>
    <a:srgbClr val="EFDAEE"/>
    <a:srgbClr val="695B49"/>
    <a:srgbClr val="C1A47C"/>
    <a:srgbClr val="1343E1"/>
    <a:srgbClr val="D7F8E3"/>
    <a:srgbClr val="DCF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027" autoAdjust="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5F1F-AAB2-4BD2-9CD5-25C66F294B2F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DF365-F3E9-4488-9F17-A88192A22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9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DF365-F3E9-4488-9F17-A88192A225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1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DF365-F3E9-4488-9F17-A88192A225B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2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DF365-F3E9-4488-9F17-A88192A225B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5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DF365-F3E9-4488-9F17-A88192A225B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2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DF365-F3E9-4488-9F17-A88192A225B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74506-2933-3BEC-9785-5652FD53F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0D3CBE-D1D5-ABD1-B7BE-CE75C53E5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9B307-520F-9A8F-D78E-8CFA18DD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F1D78-A6F0-FAD1-1CA7-9ABE5D37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D5638-6B42-7AB5-EAD6-2BCEA4E3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2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A5F37-2374-DE25-B82B-72C62FED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078BBD-BFFC-F0D4-0676-62A92B75C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BD8ED2-BC86-7A58-3A84-DD65AE50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7B109-CFA7-E980-0848-8EF056FE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925DFE-D581-72DD-00BD-AC4C1612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1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F55FEE-048C-3154-1D79-5C5A207FF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3B4AC3-0F54-B12E-12AC-B1C082989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0AFBA-9698-D884-6263-A9020E34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BC50B9-BA9A-8F63-6FB9-AE021E7F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79192-AD82-3DD3-B385-2D3DB5FF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7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3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3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461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4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5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1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4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DE45F-FA01-432F-F488-4B91F548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86926-0764-65A7-A64B-20A06D68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88C82-9172-5C99-3C2F-FBA7C9E1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816F2-9076-4C5E-F812-DC58C995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8C519-5487-AC0F-5E2A-4C26A728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52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99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8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300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69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56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77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05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5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5EB00-89C3-D929-688D-F52C90B9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FBC9F-05AB-AF40-54D1-6DC079FB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057E1-6A07-7F45-D956-FB19E221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3B03A-B04B-1125-466B-7D5E90DA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96E71-E520-6839-E22B-2E7B2F3E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4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FB38-DF9D-A13D-0F1D-DBB735CC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FEBC7-1C23-EF90-46FC-1D1152815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1E95F-AE30-4618-9137-6130850B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CA393-93F4-8FEC-D978-351661E8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B78AD-CCBE-FF49-8DC9-2E42DA17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246699-27F8-C9D6-BF04-B6EE632E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0B58B-49AA-FB2F-04AB-A672286A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2F847-A168-B43B-C2F2-3CC4006A7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D6C9FB-D438-E6D5-3026-C2A350B62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46194F-9050-6A8D-647E-1BB1F8AC2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FF3ABE-FD89-FB62-6D44-631E538DF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532A92-31E1-B96B-5DE0-AC43314F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51D304-46D0-18D9-A6AB-321443B8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2B62B8-C1A0-3D24-06E4-5BA361EA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6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84647-8DCF-8704-9878-D76EAC65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B4E94-412F-5202-BA7E-D1F0FCE8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D45B98-0FAB-E0B1-E2D1-A0E3BD5D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2A4068-817C-94B6-EA05-B506A3B8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7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B05979-86CE-68A8-7EBA-B24263CB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0B2146-B580-310B-7B9A-132E0C42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589CAE-5FDA-B71D-DB95-07FB92F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4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7B75-6423-7FA5-06C4-D0478412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25DC8-1C94-8504-EDFA-0CEB5521D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B652EB-AC1B-9493-B910-B61180764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B4D1A-F057-4EB0-0971-D9978EC0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387C8C-A344-A124-4453-A03C70E6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8381FC-1E77-CA4F-0A2A-4D332ADD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0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5BFED-B5F1-9EFB-A78F-80FD4204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E3C86E-A816-E570-83B8-65C25FB8E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1CA56D-FF8D-D82B-BC87-FEF227C88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C332AF-02F3-F9A7-301C-6BF932AB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E8D260-725F-D090-700D-B31908F3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0D6B3A-945C-5C62-EC2B-6FBB5AB9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5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5EE32-135D-565C-9633-F006DB72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F5609-3208-4673-401D-2D82D609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62A478-2EEE-A40B-4760-83E08604F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99314-3557-CA5B-550A-24F117E55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59541-64AA-1316-8863-DFFC2DEB1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7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98B13-668F-4409-AA66-FFAF23B00F8A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0033B8-2055-47D6-B560-58FC4BEC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1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ordwall.net/ru/resource/52817626/english/warm-up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5326677_662805312?hash=VhaeAXV6HDetvoMeZrnUfljuhbr9GwAZClkmbj6fyHw&amp;dl=CVQzkaaobfZngxitsxwzZUd6Q9CVBLUxeEzg49g0qg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ordwall.net/ru/resource/9235412/passive-voice/transform-into-passive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ordwall.net/ru/resource/1750269/%D1%80%D0%B5%D1%84%D0%BB%D0%B5%D0%BA%D1%81%D0%B8%D1%8F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ordwall.net/ru/resource/8241561/%d0%b0%d0%bd%d0%b3%d0%bb%d0%b8%d0%b9%d1%81%d0%ba%d0%b8%d0%b9/passive-voic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7889" y="1489656"/>
            <a:ext cx="6811967" cy="2024131"/>
          </a:xfrm>
        </p:spPr>
        <p:txBody>
          <a:bodyPr>
            <a:normAutofit fontScale="90000"/>
          </a:bodyPr>
          <a:lstStyle/>
          <a:p>
            <a:pPr algn="r"/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March</a:t>
            </a:r>
            <a:b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637" t="35988" r="47771" b="24496"/>
          <a:stretch/>
        </p:blipFill>
        <p:spPr>
          <a:xfrm>
            <a:off x="3379154" y="3513787"/>
            <a:ext cx="5442155" cy="3397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1524" t="35181" r="2770" b="22480"/>
          <a:stretch/>
        </p:blipFill>
        <p:spPr>
          <a:xfrm>
            <a:off x="-2" y="-6161"/>
            <a:ext cx="5279922" cy="35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8" y="976674"/>
            <a:ext cx="11748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bug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bʌɡ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жук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, клоп, </a:t>
            </a:r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насекомое, вирус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fly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flaɪ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летать,</a:t>
            </a:r>
            <a:r>
              <a:rPr lang="en-US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муха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gopher|ˈ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ɡəʊfə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суслик</a:t>
            </a:r>
            <a:r>
              <a:rPr lang="en-US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										взломщик сейфов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сетевой протокол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5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017" y="1166244"/>
            <a:ext cx="97536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rat 		|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ræt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крыса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mouse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|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maʊs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| 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мышь</a:t>
            </a: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mole 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məʊl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моль, крот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|ˈ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vaɪrəs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вирус, яд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wɜːm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червь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3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78" t="31276" r="7037" b="9502"/>
          <a:stretch/>
        </p:blipFill>
        <p:spPr>
          <a:xfrm>
            <a:off x="110836" y="665017"/>
            <a:ext cx="11970327" cy="53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0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503" t="55266" r="7037" b="9290"/>
          <a:stretch/>
        </p:blipFill>
        <p:spPr>
          <a:xfrm>
            <a:off x="6705601" y="1733477"/>
            <a:ext cx="5486399" cy="3172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637" t="35988" r="47771" b="24496"/>
          <a:stretch/>
        </p:blipFill>
        <p:spPr>
          <a:xfrm>
            <a:off x="1406571" y="3460986"/>
            <a:ext cx="5442155" cy="3397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1524" t="35181" r="2770" b="22480"/>
          <a:stretch/>
        </p:blipFill>
        <p:spPr>
          <a:xfrm>
            <a:off x="1362327" y="0"/>
            <a:ext cx="5279922" cy="3519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0618" y="122934"/>
            <a:ext cx="169148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Text 2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0272" y="1203588"/>
            <a:ext cx="169148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Text 3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129" y="5842384"/>
            <a:ext cx="169148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Text 1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3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710" t="23085" r="7418" b="18919"/>
          <a:stretch/>
        </p:blipFill>
        <p:spPr>
          <a:xfrm>
            <a:off x="0" y="868036"/>
            <a:ext cx="12192000" cy="51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6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823" t="20463" r="5604" b="25303"/>
          <a:stretch/>
        </p:blipFill>
        <p:spPr>
          <a:xfrm>
            <a:off x="0" y="785041"/>
            <a:ext cx="12192000" cy="4671863"/>
          </a:xfrm>
          <a:prstGeom prst="rect">
            <a:avLst/>
          </a:prstGeom>
        </p:spPr>
      </p:pic>
      <p:pic>
        <p:nvPicPr>
          <p:cNvPr id="3" name="T0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7236" y="5576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7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4134" y="2693726"/>
            <a:ext cx="45360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am</a:t>
            </a:r>
            <a:r>
              <a:rPr lang="en-US" sz="6000" b="1" dirty="0" smtClean="0">
                <a:latin typeface="AvenirLTPro-Book"/>
              </a:rPr>
              <a:t> 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is</a:t>
            </a:r>
            <a:r>
              <a:rPr lang="en-US" sz="6000" b="1" dirty="0" smtClean="0">
                <a:latin typeface="AvenirLTPro-Book"/>
              </a:rPr>
              <a:t>		+	</a:t>
            </a:r>
            <a:r>
              <a:rPr lang="en-US" sz="6000" b="1" dirty="0" err="1" smtClean="0">
                <a:latin typeface="AvenirLTPro-Book"/>
              </a:rPr>
              <a:t>Ved</a:t>
            </a:r>
            <a:r>
              <a:rPr lang="en-US" sz="6000" b="1" dirty="0" smtClean="0">
                <a:latin typeface="AvenirLTPro-Book"/>
              </a:rPr>
              <a:t> 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are</a:t>
            </a:r>
            <a:endParaRPr lang="ru-RU" sz="6000" b="1" dirty="0">
              <a:solidFill>
                <a:srgbClr val="FF0000"/>
              </a:solidFill>
              <a:latin typeface="AvenirLTPro-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167" t="30209" r="20078" b="58428"/>
          <a:stretch/>
        </p:blipFill>
        <p:spPr>
          <a:xfrm>
            <a:off x="241516" y="0"/>
            <a:ext cx="11750860" cy="1322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8619" y="3155391"/>
            <a:ext cx="2472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was</a:t>
            </a:r>
            <a:r>
              <a:rPr lang="en-US" sz="6000" b="1" dirty="0" smtClean="0">
                <a:latin typeface="AvenirLTPro-Book"/>
              </a:rPr>
              <a:t> 	</a:t>
            </a:r>
            <a:endParaRPr lang="en-US" sz="6000" b="1" dirty="0" smtClean="0">
              <a:solidFill>
                <a:srgbClr val="FF0000"/>
              </a:solidFill>
              <a:latin typeface="AvenirLTPro-Book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were</a:t>
            </a:r>
            <a:r>
              <a:rPr lang="en-US" sz="6000" b="1" dirty="0" smtClean="0">
                <a:latin typeface="AvenirLTPro-Book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1490" y="2693726"/>
            <a:ext cx="282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venirLTPro-Book"/>
              </a:rPr>
              <a:t> </a:t>
            </a:r>
          </a:p>
          <a:p>
            <a:r>
              <a:rPr lang="en-US" sz="6000" b="1" dirty="0" smtClean="0">
                <a:latin typeface="AvenirLTPro-Book"/>
              </a:rPr>
              <a:t>+</a:t>
            </a:r>
            <a:r>
              <a:rPr lang="en-US" sz="6000" b="1" dirty="0">
                <a:latin typeface="AvenirLTPro-Book"/>
              </a:rPr>
              <a:t>	</a:t>
            </a:r>
            <a:r>
              <a:rPr lang="en-US" sz="6000" b="1" dirty="0" err="1">
                <a:latin typeface="AvenirLTPro-Book"/>
              </a:rPr>
              <a:t>Ved</a:t>
            </a:r>
            <a:r>
              <a:rPr lang="en-US" sz="6000" b="1" dirty="0">
                <a:latin typeface="AvenirLTPro-Book"/>
              </a:rPr>
              <a:t> </a:t>
            </a:r>
            <a:endParaRPr lang="en-US" sz="6000" b="1" dirty="0" smtClean="0">
              <a:solidFill>
                <a:srgbClr val="FF0000"/>
              </a:solidFill>
              <a:latin typeface="AvenirLTPro-Book"/>
            </a:endParaRPr>
          </a:p>
          <a:p>
            <a:r>
              <a:rPr lang="en-US" sz="6000" b="1" dirty="0" smtClean="0">
                <a:latin typeface="AvenirLTPro-Book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134" y="1897242"/>
            <a:ext cx="4261211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 Simple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0884" y="1897241"/>
            <a:ext cx="4261211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Simple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8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4134" y="2693726"/>
            <a:ext cx="45360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am</a:t>
            </a:r>
            <a:r>
              <a:rPr lang="en-US" sz="6000" b="1" dirty="0" smtClean="0">
                <a:latin typeface="AvenirLTPro-Book"/>
              </a:rPr>
              <a:t> 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is</a:t>
            </a:r>
            <a:r>
              <a:rPr lang="en-US" sz="6000" b="1" dirty="0" smtClean="0">
                <a:latin typeface="AvenirLTPro-Book"/>
              </a:rPr>
              <a:t>		+	</a:t>
            </a:r>
            <a:r>
              <a:rPr lang="en-US" sz="6000" b="1" dirty="0" err="1" smtClean="0">
                <a:latin typeface="AvenirLTPro-Book"/>
              </a:rPr>
              <a:t>Ved</a:t>
            </a:r>
            <a:r>
              <a:rPr lang="en-US" sz="6000" b="1" dirty="0" smtClean="0">
                <a:latin typeface="AvenirLTPro-Book"/>
              </a:rPr>
              <a:t> 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are</a:t>
            </a:r>
            <a:endParaRPr lang="ru-RU" sz="6000" b="1" dirty="0">
              <a:solidFill>
                <a:srgbClr val="FF0000"/>
              </a:solidFill>
              <a:latin typeface="AvenirLTPro-Boo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167" t="30209" r="20078" b="58428"/>
          <a:stretch/>
        </p:blipFill>
        <p:spPr>
          <a:xfrm>
            <a:off x="241516" y="0"/>
            <a:ext cx="11750860" cy="1322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8619" y="3155391"/>
            <a:ext cx="2472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was</a:t>
            </a:r>
            <a:r>
              <a:rPr lang="en-US" sz="6000" b="1" dirty="0" smtClean="0">
                <a:latin typeface="AvenirLTPro-Book"/>
              </a:rPr>
              <a:t> 	</a:t>
            </a:r>
            <a:endParaRPr lang="en-US" sz="6000" b="1" dirty="0" smtClean="0">
              <a:solidFill>
                <a:srgbClr val="FF0000"/>
              </a:solidFill>
              <a:latin typeface="AvenirLTPro-Book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AvenirLTPro-Book"/>
              </a:rPr>
              <a:t>were</a:t>
            </a:r>
            <a:r>
              <a:rPr lang="en-US" sz="6000" b="1" dirty="0" smtClean="0">
                <a:latin typeface="AvenirLTPro-Book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1490" y="2693726"/>
            <a:ext cx="2825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venirLTPro-Book"/>
              </a:rPr>
              <a:t> </a:t>
            </a:r>
          </a:p>
          <a:p>
            <a:r>
              <a:rPr lang="en-US" sz="6000" b="1" dirty="0" smtClean="0">
                <a:latin typeface="AvenirLTPro-Book"/>
              </a:rPr>
              <a:t>+</a:t>
            </a:r>
            <a:r>
              <a:rPr lang="en-US" sz="6000" b="1" dirty="0">
                <a:latin typeface="AvenirLTPro-Book"/>
              </a:rPr>
              <a:t>	</a:t>
            </a:r>
            <a:r>
              <a:rPr lang="en-US" sz="6000" b="1" dirty="0" err="1">
                <a:latin typeface="AvenirLTPro-Book"/>
              </a:rPr>
              <a:t>Ved</a:t>
            </a:r>
            <a:r>
              <a:rPr lang="en-US" sz="6000" b="1" dirty="0">
                <a:latin typeface="AvenirLTPro-Book"/>
              </a:rPr>
              <a:t> </a:t>
            </a:r>
            <a:endParaRPr lang="en-US" sz="6000" b="1" dirty="0" smtClean="0">
              <a:solidFill>
                <a:srgbClr val="FF0000"/>
              </a:solidFill>
              <a:latin typeface="AvenirLTPro-Book"/>
            </a:endParaRPr>
          </a:p>
          <a:p>
            <a:r>
              <a:rPr lang="en-US" sz="6000" b="1" dirty="0" smtClean="0">
                <a:latin typeface="AvenirLTPro-Book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134" y="1897242"/>
            <a:ext cx="4261211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 Simple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0884" y="1897241"/>
            <a:ext cx="4261211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Simple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1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1" y="2416508"/>
            <a:ext cx="417293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venirLTPro-Book"/>
              </a:rPr>
              <a:t>I ________</a:t>
            </a:r>
          </a:p>
          <a:p>
            <a:r>
              <a:rPr lang="en-US" sz="4400" b="1" dirty="0" smtClean="0">
                <a:latin typeface="AvenirLTPro-Book"/>
              </a:rPr>
              <a:t>You </a:t>
            </a:r>
            <a:r>
              <a:rPr lang="en-US" sz="4400" b="1" dirty="0">
                <a:latin typeface="AvenirLTPro-Book"/>
              </a:rPr>
              <a:t>________</a:t>
            </a:r>
          </a:p>
          <a:p>
            <a:r>
              <a:rPr lang="en-US" sz="4400" b="1" dirty="0" smtClean="0">
                <a:latin typeface="AvenirLTPro-Book"/>
              </a:rPr>
              <a:t>He ________</a:t>
            </a:r>
            <a:endParaRPr lang="en-US" sz="4400" b="1" dirty="0">
              <a:latin typeface="AvenirLTPro-Book"/>
            </a:endParaRPr>
          </a:p>
          <a:p>
            <a:r>
              <a:rPr lang="en-US" sz="4400" b="1" dirty="0" smtClean="0">
                <a:latin typeface="AvenirLTPro-Book"/>
              </a:rPr>
              <a:t>She </a:t>
            </a:r>
            <a:r>
              <a:rPr lang="en-US" sz="4400" b="1" dirty="0">
                <a:latin typeface="AvenirLTPro-Book"/>
              </a:rPr>
              <a:t>________</a:t>
            </a:r>
          </a:p>
          <a:p>
            <a:r>
              <a:rPr lang="en-US" sz="4400" b="1" dirty="0" smtClean="0">
                <a:latin typeface="AvenirLTPro-Book"/>
              </a:rPr>
              <a:t>They </a:t>
            </a:r>
            <a:r>
              <a:rPr lang="en-US" sz="4400" b="1" dirty="0">
                <a:latin typeface="AvenirLTPro-Book"/>
              </a:rPr>
              <a:t>________</a:t>
            </a:r>
          </a:p>
          <a:p>
            <a:r>
              <a:rPr lang="en-US" sz="4400" b="1" dirty="0">
                <a:latin typeface="AvenirLTPro-Book"/>
              </a:rPr>
              <a:t>H</a:t>
            </a:r>
            <a:r>
              <a:rPr lang="en-US" sz="4400" b="1" dirty="0" smtClean="0">
                <a:latin typeface="AvenirLTPro-Book"/>
              </a:rPr>
              <a:t>e</a:t>
            </a:r>
            <a:r>
              <a:rPr lang="en-US" sz="4400" b="1" dirty="0">
                <a:latin typeface="AvenirLTPro-Book"/>
              </a:rPr>
              <a:t>________</a:t>
            </a:r>
          </a:p>
          <a:p>
            <a:endParaRPr lang="en-US" sz="4400" b="1" dirty="0" smtClean="0">
              <a:latin typeface="AvenirLTPro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558" y="2389438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am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7581" y="3097324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are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1253" y="3733650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is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7773" y="4369976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is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1269" y="5050792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are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6343" y="5773693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is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5519" y="1062291"/>
            <a:ext cx="4261211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 Simple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2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1" y="2416508"/>
            <a:ext cx="417293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venirLTPro-Book"/>
              </a:rPr>
              <a:t>I ________</a:t>
            </a:r>
          </a:p>
          <a:p>
            <a:r>
              <a:rPr lang="en-US" sz="4400" b="1" dirty="0" smtClean="0">
                <a:latin typeface="AvenirLTPro-Book"/>
              </a:rPr>
              <a:t>You </a:t>
            </a:r>
            <a:r>
              <a:rPr lang="en-US" sz="4400" b="1" dirty="0">
                <a:latin typeface="AvenirLTPro-Book"/>
              </a:rPr>
              <a:t>________</a:t>
            </a:r>
          </a:p>
          <a:p>
            <a:r>
              <a:rPr lang="en-US" sz="4400" b="1" dirty="0" smtClean="0">
                <a:latin typeface="AvenirLTPro-Book"/>
              </a:rPr>
              <a:t>He ________</a:t>
            </a:r>
            <a:endParaRPr lang="en-US" sz="4400" b="1" dirty="0">
              <a:latin typeface="AvenirLTPro-Book"/>
            </a:endParaRPr>
          </a:p>
          <a:p>
            <a:r>
              <a:rPr lang="en-US" sz="4400" b="1" dirty="0" smtClean="0">
                <a:latin typeface="AvenirLTPro-Book"/>
              </a:rPr>
              <a:t>She </a:t>
            </a:r>
            <a:r>
              <a:rPr lang="en-US" sz="4400" b="1" dirty="0">
                <a:latin typeface="AvenirLTPro-Book"/>
              </a:rPr>
              <a:t>________</a:t>
            </a:r>
          </a:p>
          <a:p>
            <a:r>
              <a:rPr lang="en-US" sz="4400" b="1" dirty="0" smtClean="0">
                <a:latin typeface="AvenirLTPro-Book"/>
              </a:rPr>
              <a:t>They </a:t>
            </a:r>
            <a:r>
              <a:rPr lang="en-US" sz="4400" b="1" dirty="0">
                <a:latin typeface="AvenirLTPro-Book"/>
              </a:rPr>
              <a:t>________</a:t>
            </a:r>
          </a:p>
          <a:p>
            <a:r>
              <a:rPr lang="en-US" sz="4400" b="1" dirty="0">
                <a:latin typeface="AvenirLTPro-Book"/>
              </a:rPr>
              <a:t>H</a:t>
            </a:r>
            <a:r>
              <a:rPr lang="en-US" sz="4400" b="1" dirty="0" smtClean="0">
                <a:latin typeface="AvenirLTPro-Book"/>
              </a:rPr>
              <a:t>e</a:t>
            </a:r>
            <a:r>
              <a:rPr lang="en-US" sz="4400" b="1" dirty="0">
                <a:latin typeface="AvenirLTPro-Book"/>
              </a:rPr>
              <a:t>________</a:t>
            </a:r>
          </a:p>
          <a:p>
            <a:endParaRPr lang="en-US" sz="4400" b="1" dirty="0" smtClean="0">
              <a:latin typeface="AvenirLTPro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558" y="2389438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was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7581" y="3097324"/>
            <a:ext cx="169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were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1253" y="3733650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was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7773" y="4369976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was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1269" y="5050792"/>
            <a:ext cx="190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were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6343" y="5773693"/>
            <a:ext cx="1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enirLTPro-Book"/>
              </a:rPr>
              <a:t>was</a:t>
            </a:r>
            <a:endParaRPr lang="ru-RU" sz="4000" b="1" dirty="0">
              <a:solidFill>
                <a:srgbClr val="FF0000"/>
              </a:solidFill>
              <a:latin typeface="AvenirLTPro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6975" y="1160921"/>
            <a:ext cx="4261211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Simple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3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74" t="31449" r="27086" b="22553"/>
          <a:stretch/>
        </p:blipFill>
        <p:spPr>
          <a:xfrm>
            <a:off x="0" y="415635"/>
            <a:ext cx="12192000" cy="60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92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768" t="30398" r="10176" b="9185"/>
          <a:stretch/>
        </p:blipFill>
        <p:spPr>
          <a:xfrm>
            <a:off x="-1" y="0"/>
            <a:ext cx="12125117" cy="6858000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4640295" y="3819724"/>
            <a:ext cx="633112" cy="1832931"/>
          </a:xfrm>
          <a:custGeom>
            <a:avLst/>
            <a:gdLst>
              <a:gd name="connsiteX0" fmla="*/ 278069 w 633112"/>
              <a:gd name="connsiteY0" fmla="*/ 1832931 h 1832931"/>
              <a:gd name="connsiteX1" fmla="*/ 978 w 633112"/>
              <a:gd name="connsiteY1" fmla="*/ 1348021 h 1832931"/>
              <a:gd name="connsiteX2" fmla="*/ 181087 w 633112"/>
              <a:gd name="connsiteY2" fmla="*/ 1029367 h 1832931"/>
              <a:gd name="connsiteX3" fmla="*/ 42541 w 633112"/>
              <a:gd name="connsiteY3" fmla="*/ 447476 h 1832931"/>
              <a:gd name="connsiteX4" fmla="*/ 167232 w 633112"/>
              <a:gd name="connsiteY4" fmla="*/ 31840 h 1832931"/>
              <a:gd name="connsiteX5" fmla="*/ 582869 w 633112"/>
              <a:gd name="connsiteY5" fmla="*/ 31840 h 1832931"/>
              <a:gd name="connsiteX6" fmla="*/ 610578 w 633112"/>
              <a:gd name="connsiteY6" fmla="*/ 59549 h 183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112" h="1832931">
                <a:moveTo>
                  <a:pt x="278069" y="1832931"/>
                </a:moveTo>
                <a:cubicBezTo>
                  <a:pt x="147605" y="1657439"/>
                  <a:pt x="17142" y="1481948"/>
                  <a:pt x="978" y="1348021"/>
                </a:cubicBezTo>
                <a:cubicBezTo>
                  <a:pt x="-15186" y="1214094"/>
                  <a:pt x="174160" y="1179458"/>
                  <a:pt x="181087" y="1029367"/>
                </a:cubicBezTo>
                <a:cubicBezTo>
                  <a:pt x="188014" y="879276"/>
                  <a:pt x="44850" y="613730"/>
                  <a:pt x="42541" y="447476"/>
                </a:cubicBezTo>
                <a:cubicBezTo>
                  <a:pt x="40232" y="281222"/>
                  <a:pt x="77177" y="101113"/>
                  <a:pt x="167232" y="31840"/>
                </a:cubicBezTo>
                <a:cubicBezTo>
                  <a:pt x="257287" y="-37433"/>
                  <a:pt x="508978" y="27222"/>
                  <a:pt x="582869" y="31840"/>
                </a:cubicBezTo>
                <a:cubicBezTo>
                  <a:pt x="656760" y="36458"/>
                  <a:pt x="633669" y="48003"/>
                  <a:pt x="610578" y="5954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8170698" y="2258291"/>
            <a:ext cx="710066" cy="3172691"/>
          </a:xfrm>
          <a:custGeom>
            <a:avLst/>
            <a:gdLst>
              <a:gd name="connsiteX0" fmla="*/ 710066 w 710066"/>
              <a:gd name="connsiteY0" fmla="*/ 3172691 h 3172691"/>
              <a:gd name="connsiteX1" fmla="*/ 335993 w 710066"/>
              <a:gd name="connsiteY1" fmla="*/ 2812473 h 3172691"/>
              <a:gd name="connsiteX2" fmla="*/ 529957 w 710066"/>
              <a:gd name="connsiteY2" fmla="*/ 2105891 h 3172691"/>
              <a:gd name="connsiteX3" fmla="*/ 3484 w 710066"/>
              <a:gd name="connsiteY3" fmla="*/ 1399309 h 3172691"/>
              <a:gd name="connsiteX4" fmla="*/ 294429 w 710066"/>
              <a:gd name="connsiteY4" fmla="*/ 997527 h 3172691"/>
              <a:gd name="connsiteX5" fmla="*/ 155884 w 710066"/>
              <a:gd name="connsiteY5" fmla="*/ 263236 h 3172691"/>
              <a:gd name="connsiteX6" fmla="*/ 460684 w 710066"/>
              <a:gd name="connsiteY6" fmla="*/ 0 h 317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066" h="3172691">
                <a:moveTo>
                  <a:pt x="710066" y="3172691"/>
                </a:moveTo>
                <a:cubicBezTo>
                  <a:pt x="538038" y="3081482"/>
                  <a:pt x="366011" y="2990273"/>
                  <a:pt x="335993" y="2812473"/>
                </a:cubicBezTo>
                <a:cubicBezTo>
                  <a:pt x="305975" y="2634673"/>
                  <a:pt x="585375" y="2341418"/>
                  <a:pt x="529957" y="2105891"/>
                </a:cubicBezTo>
                <a:cubicBezTo>
                  <a:pt x="474539" y="1870364"/>
                  <a:pt x="42739" y="1584036"/>
                  <a:pt x="3484" y="1399309"/>
                </a:cubicBezTo>
                <a:cubicBezTo>
                  <a:pt x="-35771" y="1214582"/>
                  <a:pt x="269029" y="1186872"/>
                  <a:pt x="294429" y="997527"/>
                </a:cubicBezTo>
                <a:cubicBezTo>
                  <a:pt x="319829" y="808181"/>
                  <a:pt x="128175" y="429491"/>
                  <a:pt x="155884" y="263236"/>
                </a:cubicBezTo>
                <a:cubicBezTo>
                  <a:pt x="183593" y="96981"/>
                  <a:pt x="322138" y="48490"/>
                  <a:pt x="46068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817418" y="644236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ссылка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41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7727" t="25095" r="26787" b="13921"/>
          <a:stretch/>
        </p:blipFill>
        <p:spPr>
          <a:xfrm>
            <a:off x="0" y="252873"/>
            <a:ext cx="12192000" cy="63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324" t="15435" r="7407" b="11079"/>
          <a:stretch/>
        </p:blipFill>
        <p:spPr>
          <a:xfrm>
            <a:off x="102268" y="457200"/>
            <a:ext cx="11951186" cy="592974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4519" y="1468581"/>
            <a:ext cx="1118356" cy="450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98374" y="1891030"/>
            <a:ext cx="771990" cy="450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39939" y="2313479"/>
            <a:ext cx="1118356" cy="450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81504" y="2705041"/>
            <a:ext cx="868969" cy="450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78442" y="4239481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called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476" y="4696681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0231" y="466688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linked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1394" y="539843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called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9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7795" t="25302" r="27028" b="14012"/>
          <a:stretch/>
        </p:blipFill>
        <p:spPr>
          <a:xfrm>
            <a:off x="1150374" y="782179"/>
            <a:ext cx="10028903" cy="52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1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46018" y="250666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Ex.5 p.15 – write about 3 interesting facts in Russia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 the rule (p.15, notes in the copybook)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80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LTPro-Book"/>
              </a:rPr>
              <a:t>Thank you for watching</a:t>
            </a:r>
            <a:r>
              <a:rPr lang="en-US" dirty="0" smtClean="0">
                <a:solidFill>
                  <a:schemeClr val="tx1"/>
                </a:solidFill>
                <a:latin typeface="AvenirLTPro-Book"/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0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Passive Voice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07" t="24388" r="26522" b="14228"/>
          <a:stretch/>
        </p:blipFill>
        <p:spPr>
          <a:xfrm>
            <a:off x="2576945" y="2509004"/>
            <a:ext cx="6830292" cy="35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255" t="31724" r="5703" b="9374"/>
          <a:stretch/>
        </p:blipFill>
        <p:spPr>
          <a:xfrm>
            <a:off x="560677" y="858894"/>
            <a:ext cx="11443854" cy="556970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98765" y="900545"/>
            <a:ext cx="3366653" cy="2743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65418" y="664932"/>
            <a:ext cx="2590800" cy="3214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70071" y="775682"/>
            <a:ext cx="2687783" cy="3214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950035" y="775681"/>
            <a:ext cx="3034147" cy="30066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8765" y="3560532"/>
            <a:ext cx="3228104" cy="26877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80510" y="3629890"/>
            <a:ext cx="3144982" cy="2812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52308" y="3699248"/>
            <a:ext cx="2957947" cy="2549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130147" y="3643745"/>
            <a:ext cx="2930235" cy="2906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200" y="15080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missing?</a:t>
            </a:r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4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361" t="32670" r="5703" b="9565"/>
          <a:stretch/>
        </p:blipFill>
        <p:spPr>
          <a:xfrm>
            <a:off x="403099" y="651164"/>
            <a:ext cx="11650356" cy="55695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8428" y="1630024"/>
            <a:ext cx="2598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3663" y="1630024"/>
            <a:ext cx="1970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88429" y="990253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</a:rPr>
              <a:t>1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12546" y="1096569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2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19496" y="1062643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</a:rPr>
              <a:t>3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926446" y="1062643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4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488428" y="3605472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</a:rPr>
              <a:t>5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39612" y="3724098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6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266504" y="3875116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7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926446" y="3875116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8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3873" y="4450715"/>
            <a:ext cx="2566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находить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879" y="4450715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становиться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16283" y="4458017"/>
            <a:ext cx="2244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читать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3768" y="1590000"/>
            <a:ext cx="2129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писать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813" y="4063857"/>
            <a:ext cx="2637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приходить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3527" y="1510400"/>
            <a:ext cx="1971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идти,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7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361" t="32670" r="5703" b="9565"/>
          <a:stretch/>
        </p:blipFill>
        <p:spPr>
          <a:xfrm>
            <a:off x="403099" y="651164"/>
            <a:ext cx="11650356" cy="55695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8428" y="1630024"/>
            <a:ext cx="2598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3663" y="1630024"/>
            <a:ext cx="1970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0015" y="-140130"/>
            <a:ext cx="1278785" cy="1642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</a:rPr>
              <a:t>1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427216" y="-267337"/>
            <a:ext cx="1278785" cy="18126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2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19795" y="-159721"/>
            <a:ext cx="1278785" cy="1835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</a:rPr>
              <a:t>3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463173" y="-208870"/>
            <a:ext cx="1356608" cy="19063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4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-87562" y="4976552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</a:rPr>
              <a:t>5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56016" y="5258942"/>
            <a:ext cx="1278785" cy="17530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6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94600" y="5202464"/>
            <a:ext cx="1278785" cy="2202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7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638178" y="5349535"/>
            <a:ext cx="1278785" cy="19087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</a:rPr>
              <a:t>8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3873" y="4450715"/>
            <a:ext cx="2566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находить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879" y="4450715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становиться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16283" y="4458017"/>
            <a:ext cx="2244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читать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3768" y="1590000"/>
            <a:ext cx="2129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писать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813" y="4063857"/>
            <a:ext cx="2637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приходить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0017" y="1502359"/>
            <a:ext cx="1971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идти,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403284" y="96556"/>
            <a:ext cx="3221182" cy="71614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Dictation</a:t>
            </a:r>
            <a:endParaRPr lang="ru-RU" sz="8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9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65" t="32550" r="7933" b="18099"/>
          <a:stretch/>
        </p:blipFill>
        <p:spPr>
          <a:xfrm>
            <a:off x="360218" y="2905017"/>
            <a:ext cx="11540837" cy="3871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796" t="23201" r="4958" b="42898"/>
          <a:stretch/>
        </p:blipFill>
        <p:spPr>
          <a:xfrm>
            <a:off x="0" y="1"/>
            <a:ext cx="12192000" cy="28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3" y="0"/>
            <a:ext cx="10778834" cy="5389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9140" y="5555673"/>
            <a:ext cx="3576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baseball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2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0"/>
            <a:ext cx="11651676" cy="5825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0724" y="5750004"/>
            <a:ext cx="3385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bowling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59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4" y="800387"/>
            <a:ext cx="11540836" cy="5143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hobby horse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	палочка с 									лошадиной головой;</a:t>
            </a:r>
            <a:b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				конь-качалка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see – saw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		видеть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jigsaw puzzle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пазл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, мозаика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головоломка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4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156</Words>
  <Application>Microsoft Office PowerPoint</Application>
  <PresentationFormat>Широкоэкранный</PresentationFormat>
  <Paragraphs>115</Paragraphs>
  <Slides>26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AvenirLTPro-Book</vt:lpstr>
      <vt:lpstr>Calibri</vt:lpstr>
      <vt:lpstr>Garamond</vt:lpstr>
      <vt:lpstr>Тема Office</vt:lpstr>
      <vt:lpstr>Натуральные материалы</vt:lpstr>
      <vt:lpstr>3rd March Monday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Homework</vt:lpstr>
      <vt:lpstr>Thank you for watching!</vt:lpstr>
      <vt:lpstr>Passive Voice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Клюева</dc:creator>
  <cp:lastModifiedBy>Пользователь Windows</cp:lastModifiedBy>
  <cp:revision>54</cp:revision>
  <dcterms:created xsi:type="dcterms:W3CDTF">2024-03-03T06:00:28Z</dcterms:created>
  <dcterms:modified xsi:type="dcterms:W3CDTF">2025-03-23T15:00:17Z</dcterms:modified>
</cp:coreProperties>
</file>