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</p:sldMasterIdLst>
  <p:notesMasterIdLst>
    <p:notesMasterId r:id="rId13"/>
  </p:notesMasterIdLst>
  <p:sldIdLst>
    <p:sldId id="256" r:id="rId2"/>
    <p:sldId id="257" r:id="rId3"/>
    <p:sldId id="258" r:id="rId4"/>
    <p:sldId id="267" r:id="rId5"/>
    <p:sldId id="260" r:id="rId6"/>
    <p:sldId id="262" r:id="rId7"/>
    <p:sldId id="269" r:id="rId8"/>
    <p:sldId id="266" r:id="rId9"/>
    <p:sldId id="268" r:id="rId10"/>
    <p:sldId id="259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6679" autoAdjust="0"/>
  </p:normalViewPr>
  <p:slideViewPr>
    <p:cSldViewPr>
      <p:cViewPr varScale="1">
        <p:scale>
          <a:sx n="60" d="100"/>
          <a:sy n="60" d="100"/>
        </p:scale>
        <p:origin x="148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8E52E-9C29-47DE-9348-184113644C72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F9CB7-717D-4DDD-A0B6-960FB96F5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473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F9CB7-717D-4DDD-A0B6-960FB96F5C0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9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461A-250E-4A29-9E9B-599CA3838FA1}" type="datetime1">
              <a:rPr lang="en-US" smtClean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074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84824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02564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700707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21314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1/19/2018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08497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1/19/2018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9200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54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78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81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1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25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3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1/19/2018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977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32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41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4407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  <p:sldLayoutId id="2147483904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92696"/>
            <a:ext cx="8229600" cy="1368152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Научно-практическая </a:t>
            </a:r>
            <a:r>
              <a:rPr lang="ru-RU" sz="4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  </a:t>
            </a:r>
            <a:br>
              <a:rPr lang="ru-RU" sz="4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«Юность, Наука, Культура»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204864"/>
            <a:ext cx="8712968" cy="4248472"/>
          </a:xfrm>
        </p:spPr>
        <p:txBody>
          <a:bodyPr>
            <a:noAutofit/>
          </a:bodyPr>
          <a:lstStyle/>
          <a:p>
            <a:pPr algn="ctr"/>
            <a:r>
              <a:rPr lang="ru-RU" sz="2400" b="1" i="1" cap="none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sz="2400" cap="none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cap="none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процессы в </a:t>
            </a:r>
            <a:r>
              <a:rPr lang="ru-RU" sz="2400" u="sng" cap="none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u="sng" cap="none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еханике </a:t>
            </a:r>
            <a:r>
              <a:rPr lang="ru-RU" sz="2400" u="sng" cap="none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u="sng" cap="none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cap="none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u="sng" cap="none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  </a:t>
            </a:r>
          </a:p>
          <a:p>
            <a:pPr algn="ctr"/>
            <a:r>
              <a:rPr lang="ru-RU" sz="2400" cap="none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400" u="sng" cap="none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u="sng" cap="none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лияние </a:t>
            </a:r>
            <a:r>
              <a:rPr lang="ru-RU" sz="2400" u="sng" cap="none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u="sng" cap="none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u="sng" cap="none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u="sng" cap="none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кружающую </a:t>
            </a:r>
            <a:r>
              <a:rPr lang="ru-RU" sz="2400" u="sng" cap="none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u="sng" cap="none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реду</a:t>
            </a:r>
            <a:endParaRPr lang="en-US" sz="2400" u="sng" cap="none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cap="none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</a:t>
            </a:r>
            <a:r>
              <a:rPr lang="ru-RU" sz="2400" cap="none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студент </a:t>
            </a:r>
            <a:r>
              <a:rPr lang="en-US" sz="2400" cap="none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400" cap="none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курса группы №121 «</a:t>
            </a:r>
            <a:r>
              <a:rPr lang="ru-RU" sz="2400" cap="none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Автомеханник</a:t>
            </a:r>
            <a:r>
              <a:rPr lang="ru-RU" sz="2400" cap="none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400" cap="none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Соколов Данил Сергеевич </a:t>
            </a:r>
          </a:p>
          <a:p>
            <a:r>
              <a:rPr lang="ru-RU" sz="2400" cap="none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Государственного </a:t>
            </a:r>
            <a:r>
              <a:rPr lang="ru-RU" sz="2400" cap="none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cap="none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рофессионального образовательного </a:t>
            </a:r>
            <a:r>
              <a:rPr lang="ru-RU" sz="2400" cap="none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cap="none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втономного </a:t>
            </a:r>
            <a:r>
              <a:rPr lang="ru-RU" sz="2400" cap="none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cap="none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чреждения </a:t>
            </a:r>
            <a:r>
              <a:rPr lang="ru-RU" sz="2400" cap="none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Амурской </a:t>
            </a:r>
            <a:r>
              <a:rPr lang="ru-RU" sz="2400" cap="none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2400" cap="none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cap="none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«Амурский </a:t>
            </a:r>
            <a:r>
              <a:rPr lang="ru-RU" sz="2400" cap="none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многофункциональный </a:t>
            </a:r>
            <a:r>
              <a:rPr lang="ru-RU" sz="2400" cap="none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400" cap="none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ентр </a:t>
            </a:r>
            <a:r>
              <a:rPr lang="ru-RU" sz="2400" cap="none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cap="none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рофессиональных </a:t>
            </a:r>
            <a:r>
              <a:rPr lang="ru-RU" sz="2400" cap="none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cap="none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валификаций</a:t>
            </a:r>
            <a:r>
              <a:rPr lang="ru-RU" sz="2400" cap="none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r>
              <a:rPr lang="ru-RU" sz="2400" b="1" i="1" cap="none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ru-RU" sz="2400" i="1" cap="none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cap="none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Прокопова Светлана </a:t>
            </a:r>
            <a:r>
              <a:rPr lang="en-US" sz="2400" cap="none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</a:t>
            </a:r>
            <a:r>
              <a:rPr lang="en-US" sz="2400" cap="none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400" cap="none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ru-RU" sz="2400" cap="none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22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260648"/>
            <a:ext cx="7055380" cy="720080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часть</a:t>
            </a:r>
            <a:r>
              <a:rPr lang="ru-RU" sz="40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5" y="836712"/>
            <a:ext cx="8444357" cy="547260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1.«Интенсивность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автотранспорта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участке пути»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«Содержание основных веществ в</a:t>
            </a:r>
            <a:b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выхлопных газах двигателей внутреннего сгорания»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013852"/>
              </p:ext>
            </p:extLst>
          </p:nvPr>
        </p:nvGraphicFramePr>
        <p:xfrm>
          <a:off x="488360" y="1988840"/>
          <a:ext cx="8332112" cy="410445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056726"/>
                <a:gridCol w="1340749"/>
                <a:gridCol w="1051025"/>
                <a:gridCol w="1723372"/>
                <a:gridCol w="1152128"/>
                <a:gridCol w="1008112"/>
              </a:tblGrid>
              <a:tr h="9772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Автомобили</a:t>
                      </a:r>
                    </a:p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  <a:endParaRPr lang="ru-RU" sz="16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61" marR="6826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грузовики</a:t>
                      </a:r>
                      <a:endParaRPr lang="ru-RU" sz="16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61" marR="6826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легковые</a:t>
                      </a:r>
                      <a:endParaRPr lang="ru-RU" sz="16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61" marR="6826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микроавтобусы</a:t>
                      </a:r>
                      <a:endParaRPr lang="ru-RU" sz="16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61" marR="6826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автобусы</a:t>
                      </a:r>
                      <a:endParaRPr lang="ru-RU" sz="16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61" marR="6826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61" marR="68261" marT="0" marB="0"/>
                </a:tc>
              </a:tr>
              <a:tr h="3309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среднем за 1 ч</a:t>
                      </a:r>
                      <a:endParaRPr lang="ru-RU" sz="16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61" marR="6826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61" marR="6826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61" marR="68261" marT="0" marB="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61" marR="6826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61" marR="6826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507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61" marR="68261" marT="0" marB="0"/>
                </a:tc>
              </a:tr>
              <a:tr h="4899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среднем за сутки</a:t>
                      </a:r>
                      <a:endParaRPr lang="ru-RU" sz="16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61" marR="6826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61" marR="6826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61" marR="6826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61" marR="6826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61" marR="6826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5496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61" marR="68261" marT="0" marB="0"/>
                </a:tc>
              </a:tr>
              <a:tr h="4899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среднем за неделю</a:t>
                      </a:r>
                      <a:endParaRPr lang="ru-RU" sz="16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61" marR="6826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5040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61" marR="6826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63552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61" marR="6826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6048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61" marR="6826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61" marR="6826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78672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61" marR="68261" marT="0" marB="0"/>
                </a:tc>
              </a:tr>
              <a:tr h="7349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среднем за месяц</a:t>
                      </a:r>
                      <a:endParaRPr lang="ru-RU" sz="16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61" marR="6826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151200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61" marR="6826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1906560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61" marR="6826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181440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61" marR="6826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120960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61" marR="6826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2360160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61" marR="68261" marT="0" marB="0"/>
                </a:tc>
              </a:tr>
              <a:tr h="10814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среднем за год</a:t>
                      </a:r>
                      <a:endParaRPr lang="ru-RU" sz="16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61" marR="6826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1814400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61" marR="6826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22878720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61" marR="6826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2177280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61" marR="6826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1451520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61" marR="6826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28321920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61" marR="68261" marT="0" marB="0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10" y="1916832"/>
            <a:ext cx="8355183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2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данные</a:t>
            </a: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3946" y="1153096"/>
            <a:ext cx="8712968" cy="54726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моим расчетам </a:t>
            </a:r>
            <a:r>
              <a:rPr lang="ru-RU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час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выбросилось </a:t>
            </a:r>
            <a:r>
              <a:rPr lang="ru-RU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~0,35 </a:t>
            </a:r>
            <a:r>
              <a:rPr lang="ru-RU" sz="2400" dirty="0">
                <a:ln>
                  <a:solidFill>
                    <a:srgbClr val="FF0000"/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кг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выхлопных газов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itchFamily="18" charset="0"/>
              </a:rPr>
              <a:t>а сутки: </a:t>
            </a:r>
            <a:r>
              <a:rPr lang="ru-RU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8,4 кг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выхлопных газов,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из них  </a:t>
            </a:r>
            <a:r>
              <a:rPr lang="ru-RU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0,72 кг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угарного газа и </a:t>
            </a:r>
            <a:r>
              <a:rPr lang="ru-RU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0,144 кг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оксида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азота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неделю</a:t>
            </a:r>
            <a:r>
              <a:rPr lang="ru-RU" sz="2400" i="1" dirty="0" smtClean="0">
                <a:ln>
                  <a:solidFill>
                    <a:schemeClr val="tx1">
                      <a:lumMod val="9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~58,8 кг</a:t>
            </a:r>
            <a:r>
              <a:rPr lang="ru-RU" sz="2400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выхлопных газов, где </a:t>
            </a:r>
            <a:r>
              <a:rPr lang="ru-RU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5,04 кг </a:t>
            </a:r>
            <a:r>
              <a:rPr lang="ru-RU" sz="2400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угарного газа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1,004 кг </a:t>
            </a:r>
            <a:r>
              <a:rPr lang="ru-RU" sz="2400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оксида азота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год: </a:t>
            </a:r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~21168 кг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выхлопных газов, где </a:t>
            </a:r>
            <a:r>
              <a:rPr lang="ru-RU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1814,4 кг </a:t>
            </a:r>
            <a:r>
              <a:rPr lang="ru-RU" sz="2400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угарного газа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361,44 кг </a:t>
            </a:r>
            <a:r>
              <a:rPr lang="ru-RU" sz="2400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оксида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азота!</a:t>
            </a: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 1 км 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дороги 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одного автомобиля в среднем оседает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0,2 </a:t>
            </a:r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гр.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пыли.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Умножим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 количество проходимого транспорта </a:t>
            </a:r>
            <a:r>
              <a:rPr lang="ru-RU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1099,2гр</a:t>
            </a:r>
            <a:r>
              <a:rPr lang="ru-RU" sz="2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сутки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~ </a:t>
            </a:r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5664,384 кг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год.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Подумайте 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этом!</a:t>
            </a:r>
          </a:p>
          <a:p>
            <a:pPr marL="0" indent="0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87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327650" cy="1104074"/>
          </a:xfrm>
        </p:spPr>
        <p:txBody>
          <a:bodyPr/>
          <a:lstStyle/>
          <a:p>
            <a:pPr algn="r"/>
            <a:r>
              <a:rPr lang="ru-RU" sz="4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проблемы</a:t>
            </a:r>
            <a:r>
              <a:rPr lang="ru-RU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136904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России, каждый год посвящается какой-то проблеме или сфере, не стал исключением и 2017 год.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Согласно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Указу президента РФ от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01.08.2015года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№ 392 «О проведении РФ года особо охраняемых природных территорий», 2017 год в России объявлен годом экологии. Подобную задачу было решено воплотить в жизнь в связи с мировой тенденцией обращения общественного внимания на проблемы экологического характера каждой страны отдельности и всего мира в целом.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944216" cy="106388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71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81301" y="476672"/>
            <a:ext cx="8263754" cy="2376264"/>
          </a:xfrm>
        </p:spPr>
        <p:txBody>
          <a:bodyPr/>
          <a:lstStyle/>
          <a:p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Цель работы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Изучить и выявить физические явления, сопровождающие работу легкового автомобиля и рассчитать количество выбросов в атмосферу выхлопных газов от автотранспорта   за час,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сутки,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неделю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год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3"/>
          <p:cNvSpPr>
            <a:spLocks noGrp="1"/>
          </p:cNvSpPr>
          <p:nvPr>
            <p:ph idx="1"/>
          </p:nvPr>
        </p:nvSpPr>
        <p:spPr>
          <a:xfrm>
            <a:off x="379336" y="3212976"/>
            <a:ext cx="8135938" cy="3167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Изучить литературу по данной теме;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Совершенствовать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умение работы со справочниками;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Доказать значимость физических   процессов в работе легкового автомобиля;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Расширить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знания в области физики, экологии и показать их практическое применение. </a:t>
            </a:r>
          </a:p>
        </p:txBody>
      </p:sp>
    </p:spTree>
    <p:extLst>
      <p:ext uri="{BB962C8B-B14F-4D97-AF65-F5344CB8AC3E}">
        <p14:creationId xmlns:p14="http://schemas.microsoft.com/office/powerpoint/2010/main" val="115653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2718"/>
            <a:ext cx="8568952" cy="2328210"/>
          </a:xfrm>
        </p:spPr>
        <p:txBody>
          <a:bodyPr/>
          <a:lstStyle/>
          <a:p>
            <a:pPr algn="ctr"/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классика:</a:t>
            </a:r>
            <a:b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«Родная земля – самое великолепное, что нам дано для жизни. Её мы должны возделывать, беречь и сохранять всеми силами своего существа»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 Паустовский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068960"/>
            <a:ext cx="8568952" cy="28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1E5155">
                  <a:lumMod val="40000"/>
                  <a:lumOff val="60000"/>
                </a:srgbClr>
              </a:buClr>
              <a:buNone/>
            </a:pP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явления в механике, подсчитать сколько машин проезжает 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трассе через  улицу</a:t>
            </a:r>
          </a:p>
          <a:p>
            <a:pPr marL="0" lvl="0" indent="0">
              <a:buClr>
                <a:srgbClr val="1E5155">
                  <a:lumMod val="40000"/>
                  <a:lumOff val="60000"/>
                </a:srgbClr>
              </a:buClr>
              <a:buNone/>
            </a:pP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Кирова </a:t>
            </a:r>
            <a:r>
              <a:rPr lang="ru-RU" sz="240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123  -</a:t>
            </a:r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Кирова  265 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час, за сутки, в неделю, в год</a:t>
            </a:r>
          </a:p>
          <a:p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67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исследования:</a:t>
            </a:r>
            <a:br>
              <a:rPr lang="ru-RU" sz="4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700" y="2052925"/>
            <a:ext cx="7992772" cy="419548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23528" y="1484784"/>
            <a:ext cx="2880320" cy="1224136"/>
          </a:xfrm>
          <a:prstGeom prst="ellipse">
            <a:avLst/>
          </a:prstGeom>
          <a:solidFill>
            <a:schemeClr val="tx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литературы, справочного материала по данной </a:t>
            </a: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теме</a:t>
            </a:r>
            <a:endParaRPr lang="ru-RU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177908" y="2407574"/>
            <a:ext cx="3060224" cy="137647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банка данных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(статистические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подсчеты)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762597" y="4653136"/>
            <a:ext cx="3057875" cy="114645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118672" y="3488788"/>
            <a:ext cx="3247264" cy="1323754"/>
          </a:xfrm>
          <a:prstGeom prst="ellipse">
            <a:avLst/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Приведение примеров из </a:t>
            </a: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endParaRPr lang="ru-RU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00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907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 smtClean="0">
                <a:effectLst/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sz="4000" i="1" dirty="0">
                <a:effectLst/>
                <a:latin typeface="Times New Roman" pitchFamily="18" charset="0"/>
                <a:cs typeface="Times New Roman" pitchFamily="18" charset="0"/>
              </a:rPr>
              <a:t>часть</a:t>
            </a:r>
            <a:br>
              <a:rPr lang="ru-RU" sz="4000" i="1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77583" y="3140968"/>
            <a:ext cx="4150402" cy="4691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Рисунок 1. «Двигатель автомобиля»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377900"/>
            <a:ext cx="3096345" cy="165392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95936" y="1377900"/>
            <a:ext cx="4680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сновной источник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механической энергии в автомобилях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861048"/>
            <a:ext cx="3168353" cy="1845046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9512" y="5877272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Рисунок 2. «Работа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карбюратора К-0,6»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95213" y="4056965"/>
            <a:ext cx="51487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Во время работы этого устройства  внутри диффузора происходит процесс смешивания частиц топлива с поступающим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воздухом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70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272" y="2537556"/>
            <a:ext cx="5941476" cy="800512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Рисунок 3.«Кривошипно-шатунный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механизм ДВС»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002006"/>
            <a:ext cx="5976664" cy="66735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Рисунок 4.«Колодочный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тормозной механизм»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7" y="650488"/>
            <a:ext cx="3457611" cy="1620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0" y="1126327"/>
            <a:ext cx="49673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результате сгорания горючей смеси, выделяется энергия, которая в свою очередь превращается в механическую, кривошипно-шатунным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механизмом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854" y="4221087"/>
            <a:ext cx="2592286" cy="162184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14800"/>
            <a:ext cx="112236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87825"/>
            <a:ext cx="15240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56506"/>
            <a:ext cx="13843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810" y="3605137"/>
            <a:ext cx="13843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3613666"/>
            <a:ext cx="1384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Тормозной барабан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8392" y="3628368"/>
            <a:ext cx="1527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Тормозная колодка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27983" y="4322038"/>
            <a:ext cx="473264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При нажатии на педаль тормоза  трение создаётся между вращающимися барабанами и тормозными колодками с фрикционными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накладками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30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44" y="276594"/>
            <a:ext cx="2305814" cy="22622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198" y="192965"/>
            <a:ext cx="1861827" cy="84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1906549" y="626491"/>
            <a:ext cx="1224136" cy="101060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61206" y="2654967"/>
            <a:ext cx="39031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Рисунок 5.«Часть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двигателя»</a:t>
            </a: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46" y="4155719"/>
            <a:ext cx="2492970" cy="178751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477385" y="6093296"/>
            <a:ext cx="34563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Рисунок 6. «Радиатор»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5087060"/>
            <a:ext cx="5472608" cy="1617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Это явление конвекции используется в жидкостной системе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охлаждения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0684" y="1285259"/>
            <a:ext cx="53709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Здесь трение создаётся между клиновидным ремнём и приводными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шкивами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220" y="3863799"/>
            <a:ext cx="13414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177" y="3386412"/>
            <a:ext cx="1678357" cy="74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934177" y="3324659"/>
            <a:ext cx="1789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Термосифонная система охлаждения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65098" y="249440"/>
            <a:ext cx="1122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Ременная </a:t>
            </a: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передача</a:t>
            </a:r>
            <a:endPara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05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6336704"/>
          </a:xfrm>
        </p:spPr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Методика 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работы: 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проведена по методике, описанной в элективном курсе «Экология 9 класс» М.В.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Высоцкой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Формулы, необходимые для расчетов: 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1) L=N•0,5, где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L – общий путь, пройденный автомобилями за 1час; 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N – число автомобилей за 1 час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2) Q=L•Y, где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Q – количество топливо, сжигаемого двигателями автомашин;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Y – удельный расход топлива (л на км, табличная величина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3) V=Q•K, где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V –количество выделившихся веществ в л;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 – эмпирический коэффициент, определяющий выброс угарного газа от автотранспорта (величина табличная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41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868</TotalTime>
  <Words>518</Words>
  <Application>Microsoft Office PowerPoint</Application>
  <PresentationFormat>Экран (4:3)</PresentationFormat>
  <Paragraphs>98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 3</vt:lpstr>
      <vt:lpstr>Ион</vt:lpstr>
      <vt:lpstr>Научно-практическая конференция   «Юность, Наука, Культура»</vt:lpstr>
      <vt:lpstr>Актуальность проблемы:</vt:lpstr>
      <vt:lpstr>Цель работы:      Изучить и выявить физические явления, сопровождающие работу легкового автомобиля и рассчитать количество выбросов в атмосферу выхлопных газов от автотранспорта   за час, сутки, неделю, год.    </vt:lpstr>
      <vt:lpstr>Слова классика:  «Родная земля – самое великолепное, что нам дано для жизни. Её мы должны возделывать, беречь и сохранять всеми силами своего существа»  К. Паустовский </vt:lpstr>
      <vt:lpstr>Методы исследования: </vt:lpstr>
      <vt:lpstr>Основная часть </vt:lpstr>
      <vt:lpstr>Рисунок 3.«Кривошипно-шатунный механизм ДВС»</vt:lpstr>
      <vt:lpstr>Презентация PowerPoint</vt:lpstr>
      <vt:lpstr> Методика работы:  работа проведена по методике, описанной в элективном курсе «Экология 9 класс» М.В. Высоцкой  Формулы, необходимые для расчетов:  1) L=N•0,5, где L – общий путь, пройденный автомобилями за 1час;  N – число автомобилей за 1 час;  2) Q=L•Y, где Q – количество топливо, сжигаемого двигателями автомашин; Y – удельный расход топлива (л на км, табличная величина);   3) V=Q•K, где V –количество выделившихся веществ в л; К – эмпирический коэффициент, определяющий выброс угарного газа от автотранспорта (величина табличная) </vt:lpstr>
      <vt:lpstr>Практическая часть:</vt:lpstr>
      <vt:lpstr>Статистические данные: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Научно-практическая конференция   «Юность, Наука, Культура»</dc:title>
  <dc:creator>Danil</dc:creator>
  <cp:lastModifiedBy>User</cp:lastModifiedBy>
  <cp:revision>63</cp:revision>
  <dcterms:created xsi:type="dcterms:W3CDTF">2017-03-01T06:00:44Z</dcterms:created>
  <dcterms:modified xsi:type="dcterms:W3CDTF">2018-01-19T00:40:09Z</dcterms:modified>
</cp:coreProperties>
</file>