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3" r:id="rId5"/>
    <p:sldId id="274" r:id="rId6"/>
    <p:sldId id="260" r:id="rId7"/>
    <p:sldId id="278" r:id="rId8"/>
    <p:sldId id="279" r:id="rId9"/>
    <p:sldId id="281" r:id="rId10"/>
    <p:sldId id="282" r:id="rId11"/>
    <p:sldId id="283" r:id="rId12"/>
    <p:sldId id="280" r:id="rId13"/>
    <p:sldId id="284" r:id="rId14"/>
    <p:sldId id="285" r:id="rId15"/>
    <p:sldId id="286" r:id="rId16"/>
    <p:sldId id="287" r:id="rId17"/>
    <p:sldId id="272" r:id="rId18"/>
    <p:sldId id="288" r:id="rId19"/>
    <p:sldId id="289" r:id="rId20"/>
    <p:sldId id="290" r:id="rId21"/>
    <p:sldId id="291" r:id="rId22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89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A66EA-21AD-405D-AE22-6628B47CC211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AAF92-D4CA-463E-BAD7-1F6A6BAF93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4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PowerPoint 2007</a:t>
            </a:r>
            <a:r>
              <a:rPr lang="ru-RU" dirty="0" smtClean="0"/>
              <a:t>;</a:t>
            </a:r>
            <a:r>
              <a:rPr lang="ru-RU" baseline="0" dirty="0" smtClean="0"/>
              <a:t> экран (16:10)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785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636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701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47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50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936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5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Ручная роспись тканей – вид декоративно-прикладного искусства, который имеет ещё одно название – батик.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Вatik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индонезийское слово. Часть слова -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tik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на всех индонезийских языках означает «точка»  или «капля»;  -ба – «ткань». 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Батик - это обобщенное название разнообразных способов ручной росписи ткани. В основе всех этих приемов лежит принцип резервирования, то есть покрывание не пропускающими краску некоторыми веществами  тех мест ткани, которые должны остаться неокрашенными и образовать узор. Такими  веществами являются воск, парафин, резиновый клей.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Ткань, предназначенную для работы, предварительно стирают для удаления подкрахмаливающих веществ, сушат, утюжат, натягивают на подрамник строго по долевым и поперечным нитям и закрепляют с изнаночной стороны по периметру кнопками или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степлером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Для небольших работ можно воспользоваться обычными вышивальными пяльцами.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Рисунок на ткань можно наносить простым карандашом. Хорошо использовать фломастер-фантом, следы которого со временем исчезают с ткани. Художники подкладывают под ткань рисунок, выполненный на бумаге, контуры которого обведены фломастером.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873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328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3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98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AF92-D4CA-463E-BAD7-1F6A6BAF93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8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Colnushko\Мои документы\Сайт сеть творческих учителей\Мастер-класс  2015\Копия бабочки.4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435" y="576251"/>
            <a:ext cx="2485519" cy="4247102"/>
          </a:xfrm>
          <a:prstGeom prst="rect">
            <a:avLst/>
          </a:prstGeom>
          <a:noFill/>
        </p:spPr>
      </p:pic>
      <p:pic>
        <p:nvPicPr>
          <p:cNvPr id="1028" name="Picture 4" descr="C:\Documents and Settings\Colnushko\Мои документы\Сайт сеть творческих учителей\Мастер-класс  2015\бабочки1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051" y="553243"/>
            <a:ext cx="2254949" cy="42386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 userDrawn="1"/>
        </p:nvSpPr>
        <p:spPr>
          <a:xfrm>
            <a:off x="3000364" y="0"/>
            <a:ext cx="6143636" cy="642922"/>
          </a:xfrm>
          <a:prstGeom prst="rect">
            <a:avLst/>
          </a:prstGeom>
          <a:solidFill>
            <a:srgbClr val="00B050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89042" y="1633364"/>
            <a:ext cx="5143536" cy="1872208"/>
          </a:xfrm>
        </p:spPr>
        <p:txBody>
          <a:bodyPr>
            <a:noAutofit/>
          </a:bodyPr>
          <a:lstStyle>
            <a:lvl1pPr>
              <a:defRPr sz="540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0"/>
            <a:ext cx="6143636" cy="642922"/>
          </a:xfrm>
          <a:ln>
            <a:solidFill>
              <a:schemeClr val="accent5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14798" y="4369668"/>
            <a:ext cx="1114404" cy="304271"/>
          </a:xfrm>
        </p:spPr>
        <p:txBody>
          <a:bodyPr/>
          <a:lstStyle>
            <a:lvl1pPr algn="ctr">
              <a:defRPr>
                <a:solidFill>
                  <a:srgbClr val="0070C0"/>
                </a:solidFill>
              </a:defRPr>
            </a:lvl1pPr>
          </a:lstStyle>
          <a:p>
            <a:fld id="{57E6E507-845F-4384-A368-AA3554C4313B}" type="datetime1">
              <a:rPr lang="ru-RU" smtClean="0"/>
              <a:pPr/>
              <a:t>25.03.2025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17303" y="0"/>
            <a:ext cx="3000364" cy="642922"/>
          </a:xfrm>
          <a:solidFill>
            <a:srgbClr val="00B050"/>
          </a:solidFill>
          <a:ln w="12700">
            <a:solidFill>
              <a:schemeClr val="accent5"/>
            </a:solidFill>
          </a:ln>
        </p:spPr>
        <p:txBody>
          <a:bodyPr/>
          <a:lstStyle>
            <a:lvl1pPr>
              <a:defRPr b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МОУ: СОШ № 41 г. Борзя, Забайкальский край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791868"/>
            <a:ext cx="9144000" cy="923132"/>
          </a:xfrm>
          <a:prstGeom prst="rect">
            <a:avLst/>
          </a:prstGeom>
          <a:solidFill>
            <a:srgbClr val="00B050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Мастер-класс</a:t>
            </a:r>
            <a:r>
              <a:rPr lang="ru-RU" sz="2800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ru-RU" sz="2800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по изготовлению народной </a:t>
            </a:r>
            <a:r>
              <a:rPr lang="ru-RU" sz="2800" baseline="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обереговой</a:t>
            </a:r>
            <a:r>
              <a:rPr lang="ru-RU" sz="2800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 куклы «Веснянка»</a:t>
            </a:r>
            <a:endParaRPr lang="ru-RU" sz="2800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9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071670" y="5286392"/>
            <a:ext cx="111440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fld id="{5A61AA8F-ECA5-4294-9AAD-3DF3E4BD068B}" type="datetime1">
              <a:rPr lang="ru-RU" smtClean="0"/>
              <a:pPr/>
              <a:t>25.03.2025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214942" y="5286392"/>
            <a:ext cx="292895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ru-RU" smtClean="0"/>
              <a:t>МОУ: СОШ № 41 г. Борзя, Забайкальский край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43372" y="5286392"/>
            <a:ext cx="85725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fld id="{981BDFFB-56A4-4F50-833E-2589E07E779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57678"/>
            <a:ext cx="142872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14" y="4429096"/>
            <a:ext cx="2357486" cy="128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ln w="9525">
            <a:solidFill>
              <a:schemeClr val="accent5">
                <a:lumMod val="50000"/>
              </a:schemeClr>
            </a:solidFill>
          </a:ln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alismano.ru/slavyanskie/kukly/vesnyanka" TargetMode="External"/><Relationship Id="rId2" Type="http://schemas.openxmlformats.org/officeDocument/2006/relationships/hyperlink" Target="https://yandex.ru/images/search?lr=101261&amp;source=serp&amp;stype=image&amp;text=%D0%B2%D1%81%D0%B5%20%D0%BE%20%D0%BA%D1%83%D0%BA%D0%BB%D0%B5%20%D0%B2%D0%B5%D1%81%D0%BD%D1%8F%D0%BD%D0%BA%D0%B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gadali.ru/obereg/kukla-vesnyanka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195736" y="1561356"/>
            <a:ext cx="5143536" cy="187220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Веснянка-народная кукла»</a:t>
            </a:r>
            <a:endParaRPr lang="ru-RU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Никитина Юлия Геннадьевна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995936" y="4441676"/>
            <a:ext cx="1114404" cy="304271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Детский сад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Ромашка» р. п. Самойловка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прически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7886" y="841276"/>
            <a:ext cx="8640960" cy="446449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3" y="1180698"/>
            <a:ext cx="29523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Внутрь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скрутки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туловища вставляем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заготовку для косы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Перевязываем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ниткой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шею куклы.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Завязываем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ниткой хвост, закругляя личико Веснянки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C:\Users\Admin\Pictures\2015-03-04\Фото10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05171" y="1740353"/>
            <a:ext cx="3160166" cy="2370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Pictures\2015-03-04\Фото10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312881" y="1740353"/>
            <a:ext cx="3160166" cy="2370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7886" y="337221"/>
            <a:ext cx="8640960" cy="4913574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11451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Отделяем прядь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волос,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челкой.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Заплетаем туго косу. В конце вплетаем в косу ленточку.</a:t>
            </a:r>
          </a:p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челку. Сначала крепко привязываем прядь к голове тесьмой. Затем отрезаем челку нужной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\Pictures\2015-03-04\Фото10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01938" y="2588296"/>
            <a:ext cx="2844150" cy="21331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Pictures\2015-03-04\Фото10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149925" y="2588296"/>
            <a:ext cx="2844150" cy="21331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Pictures\2015-03-04\Фото10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51759" y="2588296"/>
            <a:ext cx="2844150" cy="21331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Изготовление ручек куклы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04065" y="1021372"/>
            <a:ext cx="8640960" cy="4265503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672498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сторон складываем ткань к центру (так же, как и скрутку для туловища). Завязываем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красной ниткой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22" y="1705731"/>
            <a:ext cx="4179807" cy="260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7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Соединение туловища и ручек куклы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7886" y="985291"/>
            <a:ext cx="8640960" cy="4265503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705372"/>
            <a:ext cx="2461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Вставляем заготовку ручек внутрь скрутки туловища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крестообразно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перевязываем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талию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03540"/>
            <a:ext cx="2211713" cy="34290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1435512"/>
            <a:ext cx="2232249" cy="33970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62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08" y="141467"/>
            <a:ext cx="8229600" cy="699809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Наряд  для куклы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7886" y="841276"/>
            <a:ext cx="8640960" cy="440951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6308" y="1201315"/>
            <a:ext cx="40536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Надеваем юбку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ормируем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складки, ровняем концы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юбки. </a:t>
            </a:r>
          </a:p>
          <a:p>
            <a:pPr lvl="0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почти вровень с подбородком Веснянки.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Прикрепляем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нитки.</a:t>
            </a:r>
          </a:p>
          <a:p>
            <a:pPr algn="just"/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33" y="1074441"/>
            <a:ext cx="2794708" cy="40168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300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Фартучек и пояс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7886" y="985291"/>
            <a:ext cx="8640960" cy="4265503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95810"/>
            <a:ext cx="30395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Складки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фартучка лучше направить друг к другу к центру. Нитку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прижимаем большим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пальцем, затем оборачиваем вокруг, и завязываем узелок спереди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 пояс бантиком.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9" y="1365210"/>
            <a:ext cx="2143087" cy="3508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09" y="1357198"/>
            <a:ext cx="2547331" cy="3485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72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Кукла готова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7886" y="985291"/>
            <a:ext cx="8640960" cy="4265503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None/>
            </a:pPr>
            <a:r>
              <a:rPr lang="ru-RU" alt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065411"/>
            <a:ext cx="3309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куколка «Веснянка»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готова. </a:t>
            </a:r>
          </a:p>
          <a:p>
            <a:pPr algn="just">
              <a:buFont typeface="Wingdings" pitchFamily="2" charset="2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получилась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красавица!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49" y="1185236"/>
            <a:ext cx="2899209" cy="38656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01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057300"/>
            <a:ext cx="8291264" cy="4047836"/>
          </a:xfrm>
        </p:spPr>
        <p:txBody>
          <a:bodyPr>
            <a:normAutofit/>
          </a:bodyPr>
          <a:lstStyle/>
          <a:p>
            <a:pPr marL="0" indent="342900" algn="just">
              <a:spcBef>
                <a:spcPts val="0"/>
              </a:spcBef>
            </a:pPr>
            <a:endParaRPr lang="ru-RU" sz="2000" dirty="0"/>
          </a:p>
          <a:p>
            <a:pPr marL="0" indent="342900" algn="just">
              <a:spcBef>
                <a:spcPts val="0"/>
              </a:spcBef>
            </a:pPr>
            <a:endParaRPr lang="ru-RU" sz="2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58732"/>
            <a:ext cx="3603820" cy="38464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27" y="1633364"/>
            <a:ext cx="4351489" cy="31082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057300"/>
            <a:ext cx="8291264" cy="4047836"/>
          </a:xfrm>
        </p:spPr>
        <p:txBody>
          <a:bodyPr>
            <a:normAutofit/>
          </a:bodyPr>
          <a:lstStyle/>
          <a:p>
            <a:pPr marL="0" indent="342900" algn="just">
              <a:spcBef>
                <a:spcPts val="0"/>
              </a:spcBef>
            </a:pPr>
            <a:endParaRPr lang="ru-RU" sz="2000" dirty="0"/>
          </a:p>
          <a:p>
            <a:pPr marL="0" indent="342900" algn="just">
              <a:spcBef>
                <a:spcPts val="0"/>
              </a:spcBef>
            </a:pPr>
            <a:endParaRPr lang="ru-RU" sz="2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38974"/>
            <a:ext cx="3819844" cy="28467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52" y="1746275"/>
            <a:ext cx="3946711" cy="28394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88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75071" y="1019654"/>
            <a:ext cx="8291264" cy="4047836"/>
          </a:xfrm>
        </p:spPr>
        <p:txBody>
          <a:bodyPr>
            <a:normAutofit/>
          </a:bodyPr>
          <a:lstStyle/>
          <a:p>
            <a:pPr marL="0" indent="342900" algn="just">
              <a:spcBef>
                <a:spcPts val="0"/>
              </a:spcBef>
            </a:pPr>
            <a:endParaRPr lang="ru-RU" sz="2000" dirty="0"/>
          </a:p>
          <a:p>
            <a:pPr marL="0" indent="342900" algn="just">
              <a:spcBef>
                <a:spcPts val="0"/>
              </a:spcBef>
            </a:pPr>
            <a:endParaRPr lang="ru-RU" sz="2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2" y="1604448"/>
            <a:ext cx="4189288" cy="27173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0" y="1606029"/>
            <a:ext cx="3916295" cy="27447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09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7888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Жаворонки прилетите,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Студену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зиму унесите,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Теплу весну принесите: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Зима нам надоела,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Весь хлеб у нас поела,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соломку подобрала,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мякинку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подняла.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 вы, кулички — жаворонки,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Солетайтеся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сокликайтеся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3244"/>
            <a:ext cx="2667841" cy="355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7" y="-4920"/>
            <a:ext cx="3240405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Кукла Веснян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3468" y="928675"/>
            <a:ext cx="3181753" cy="4689500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5" y="1051233"/>
            <a:ext cx="3401197" cy="18022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5" y="3152488"/>
            <a:ext cx="3401197" cy="24381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89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все о кукле веснянке: 1 </a:t>
            </a:r>
            <a:r>
              <a:rPr lang="ru-RU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тыс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изображений найдено в Яндекс Картинках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https://talismano.ru/slavyanskie/kukly/vesnyanka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nagadali.ru/obereg/kukla-vesnyanka.html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5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265212"/>
            <a:ext cx="8712968" cy="1008112"/>
          </a:xfrm>
        </p:spPr>
        <p:txBody>
          <a:bodyPr>
            <a:normAutofit/>
          </a:bodyPr>
          <a:lstStyle/>
          <a:p>
            <a:pPr algn="just"/>
            <a:r>
              <a:rPr lang="ru-RU" altLang="ru-RU" sz="2700" dirty="0" smtClean="0">
                <a:ln w="952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занятия: </a:t>
            </a:r>
            <a:r>
              <a:rPr lang="ru-RU" altLang="ru-RU" sz="2700" b="0" dirty="0">
                <a:ln w="952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создавать русскую </a:t>
            </a:r>
            <a:r>
              <a:rPr lang="ru-RU" altLang="ru-RU" sz="2700" b="0" dirty="0" err="1">
                <a:ln w="952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обереговую</a:t>
            </a:r>
            <a:r>
              <a:rPr lang="ru-RU" altLang="ru-RU" sz="2700" b="0" dirty="0">
                <a:ln w="952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куклу </a:t>
            </a:r>
            <a:r>
              <a:rPr lang="ru-RU" altLang="ru-RU" sz="2700" b="0" dirty="0" smtClean="0">
                <a:ln w="952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Веснянку </a:t>
            </a:r>
            <a:r>
              <a:rPr lang="ru-RU" altLang="ru-RU" sz="2700" b="0" dirty="0">
                <a:ln w="952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традиционной </a:t>
            </a:r>
            <a:r>
              <a:rPr lang="ru-RU" altLang="ru-RU" sz="2700" b="0" dirty="0" smtClean="0">
                <a:ln w="952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altLang="ru-RU" sz="2700" b="0" dirty="0" smtClean="0">
                <a:ln w="9525">
                  <a:noFill/>
                </a:ln>
                <a:solidFill>
                  <a:srgbClr val="C00000"/>
                </a:solidFill>
                <a:latin typeface="+mn-lt"/>
              </a:rPr>
              <a:t>.</a:t>
            </a:r>
            <a:r>
              <a:rPr lang="ru-RU" altLang="ru-RU" sz="2700" b="0" dirty="0" smtClean="0">
                <a:ln w="9525">
                  <a:noFill/>
                </a:ln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ru-RU" sz="2700" b="0" dirty="0">
              <a:ln w="9525">
                <a:noFill/>
              </a:ln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17340"/>
            <a:ext cx="54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alt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разнообразить представления о значении </a:t>
            </a:r>
            <a:r>
              <a:rPr lang="ru-RU" alt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обереговых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кукол;</a:t>
            </a:r>
          </a:p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чувства причастности к  истории и культуре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народа;</a:t>
            </a:r>
          </a:p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интерес к русской обрядовой кукле, как виду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художественного 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творчества;</a:t>
            </a:r>
          </a:p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творческие способности, аккуратность и трудолюбие.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16" y="1224477"/>
            <a:ext cx="2953215" cy="39376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8284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1425310"/>
            <a:ext cx="3960440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изготовления народной игрушки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77148" y="2597725"/>
            <a:ext cx="3960440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Обереговое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 Веснянки 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03861" y="3740574"/>
            <a:ext cx="3960440" cy="8187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куклы Веснянки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6166"/>
            <a:ext cx="3099764" cy="388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4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9686"/>
            <a:ext cx="8712968" cy="7415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изготовления народной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0791" y="841276"/>
            <a:ext cx="85796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простейшие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Употреблять в дело любой имеющийся под рукой лоскут.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Строго следить за правилами экономии материала.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применять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кусочки ткани, извлекая красоту из обычных,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бросовых обрезков, кромок, обшивок материи,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ленточки.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 является то, что делают ее без иголки. Сворачивая и завязывая ткань, мы не делаем ни одного шва и укола иголки, ведь это наша подружка и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берегиня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колоть ее тело иголкой негоже…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наверняка задавали себе вопрос: «А почему у куклы нет лица?». Безликой (то есть без лика, без лица) кукла долгое время оставалась потому, что люди боялись полностью уподобить ее человеку, поскольку считали, что кукла с «лицом» как бы обретала душу и могла навредить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8284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Обереговое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куклы Веснянки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057300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старину славянские девушки по весне делали яркие куклы и дарили их друг другу. Волосы (космы) у традиционных куколок «Веснянок» всегда были из ярких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ниток, ведь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изображала она не человека, а Дух пробуждающейся природы.</a:t>
            </a:r>
          </a:p>
          <a:p>
            <a:pPr indent="457200"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давалась на радость, на будущие надежды, на здоровье. Ранней весной она должна была яркими красками напомнить, что скоро придет тепло и земля станет такой же красочной, как она сама. Веснянку берегли до следующей весны, а потом мастерили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новую.</a:t>
            </a:r>
          </a:p>
          <a:p>
            <a:pPr indent="457200"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 куколка - с ладошку, а силы, радости 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ней припасено до следующей весны.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04065" y="875920"/>
            <a:ext cx="8640960" cy="4392488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инструменты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1129307"/>
            <a:ext cx="406734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</a:rPr>
              <a:t>Т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уловище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голова: ткань белого цвета, 35Х12 см;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куклы: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цветная, 35Х15 см;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Рукава,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 16Х12см;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Волосы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(шерстяная пряжа, яркого цвета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Фартук ткань цветная 7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X9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Нитки красного цвета, лента, ножницы.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96" y="1402549"/>
            <a:ext cx="3572087" cy="33392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32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21196"/>
            <a:ext cx="8229600" cy="68441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Изготовление туловища куклы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913284"/>
            <a:ext cx="8640960" cy="4392488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28617" y="1161730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Складываем белую ткань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середине – делаем скрутку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Шарик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синтепона или выты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головы вкладываем 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складку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ближе к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центру.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крутку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сворачиваем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пополам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пока откладываем в сторону.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36" y="1066088"/>
            <a:ext cx="3977740" cy="18343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36" y="3120105"/>
            <a:ext cx="3947272" cy="17961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8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Волосы для куклы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DFFB-56A4-4F50-833E-2589E07E779A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985292"/>
            <a:ext cx="8640960" cy="4265503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956999"/>
            <a:ext cx="8640960" cy="4265503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12245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аматываем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книгу пряжу яркого цвета, 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разрезаем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 одного края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31" y="1991141"/>
            <a:ext cx="2427409" cy="2869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51" y="2425452"/>
            <a:ext cx="4716016" cy="17265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02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Monotype Corsiva"/>
        <a:ea typeface=""/>
        <a:cs typeface=""/>
      </a:majorFont>
      <a:minorFont>
        <a:latin typeface="Candara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1693</TotalTime>
  <Words>913</Words>
  <Application>Microsoft Office PowerPoint</Application>
  <PresentationFormat>Экран (16:10)</PresentationFormat>
  <Paragraphs>111</Paragraphs>
  <Slides>21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Candara</vt:lpstr>
      <vt:lpstr>Monotype Corsiva</vt:lpstr>
      <vt:lpstr>Times New Roman</vt:lpstr>
      <vt:lpstr>Wingdings</vt:lpstr>
      <vt:lpstr>Тема Office</vt:lpstr>
      <vt:lpstr> «Веснянка-народная кукла»</vt:lpstr>
      <vt:lpstr>Жаворонки прилетите,  Студену зиму унесите,  Теплу весну принесите:  Зима нам надоела,  Весь хлеб у нас поела,  И соломку подобрала,  И мякинку подняла.  Уж вы, кулички — жаворонки,  Солетайтеся, сокликайтеся.</vt:lpstr>
      <vt:lpstr>Цель занятия: научить создавать русскую обереговую куклу Веснянку на основе традиционной технологии. </vt:lpstr>
      <vt:lpstr>Сегодня на мастер-классе</vt:lpstr>
      <vt:lpstr>Принципы изготовления народной игрушки</vt:lpstr>
      <vt:lpstr>Обереговое значение куклы Веснянки  </vt:lpstr>
      <vt:lpstr>Материалы и инструменты</vt:lpstr>
      <vt:lpstr>1. Изготовление туловища куклы</vt:lpstr>
      <vt:lpstr>2. Волосы для куклы</vt:lpstr>
      <vt:lpstr>3. Формирование прически</vt:lpstr>
      <vt:lpstr>Презентация PowerPoint</vt:lpstr>
      <vt:lpstr>4. Изготовление ручек куклы</vt:lpstr>
      <vt:lpstr>5. Соединение туловища и ручек куклы</vt:lpstr>
      <vt:lpstr>6. Наряд  для куклы</vt:lpstr>
      <vt:lpstr>7. Фартучек и пояс</vt:lpstr>
      <vt:lpstr>8. Кукла готова</vt:lpstr>
      <vt:lpstr>Фотоотчёт</vt:lpstr>
      <vt:lpstr>Фотоотчёт</vt:lpstr>
      <vt:lpstr>Фотоотчёт</vt:lpstr>
      <vt:lpstr>Фотоотчёт</vt:lpstr>
      <vt:lpstr>Ресурсы</vt:lpstr>
    </vt:vector>
  </TitlesOfParts>
  <Company>SamForum.ws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Ручная роспись тканей</dc:title>
  <dc:creator>SamLab.ws</dc:creator>
  <cp:lastModifiedBy>РиМ Терминал</cp:lastModifiedBy>
  <cp:revision>92</cp:revision>
  <dcterms:created xsi:type="dcterms:W3CDTF">2014-11-17T09:13:47Z</dcterms:created>
  <dcterms:modified xsi:type="dcterms:W3CDTF">2025-03-25T16:42:28Z</dcterms:modified>
</cp:coreProperties>
</file>