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2" r:id="rId2"/>
  </p:sldMasterIdLst>
  <p:sldIdLst>
    <p:sldId id="256" r:id="rId3"/>
    <p:sldId id="267" r:id="rId4"/>
    <p:sldId id="270" r:id="rId5"/>
    <p:sldId id="258" r:id="rId6"/>
    <p:sldId id="271" r:id="rId7"/>
    <p:sldId id="257" r:id="rId8"/>
    <p:sldId id="259" r:id="rId9"/>
    <p:sldId id="272" r:id="rId10"/>
    <p:sldId id="260" r:id="rId11"/>
    <p:sldId id="261" r:id="rId12"/>
    <p:sldId id="273" r:id="rId13"/>
    <p:sldId id="274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1F14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49" d="100"/>
          <a:sy n="49" d="100"/>
        </p:scale>
        <p:origin x="-56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4064E-E30C-403B-90F4-46DE302DBC13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E41E-4B25-45A3-B4F7-79BD246A12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2090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4064E-E30C-403B-90F4-46DE302DBC13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E41E-4B25-45A3-B4F7-79BD246A12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8521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4064E-E30C-403B-90F4-46DE302DBC13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E41E-4B25-45A3-B4F7-79BD246A12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6175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2000" r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2952-B269-4BB2-9E82-372ED791FAB4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B014-8A27-4827-B65D-DFE0EA422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0950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/>
          <a:lstStyle>
            <a:lvl1pPr>
              <a:defRPr>
                <a:solidFill>
                  <a:srgbClr val="0000CC"/>
                </a:solidFill>
                <a:latin typeface="Bookman Old Style" panose="02050604050505020204" pitchFamily="18" charset="0"/>
              </a:defRPr>
            </a:lvl1pPr>
            <a:lvl2pPr>
              <a:defRPr>
                <a:solidFill>
                  <a:srgbClr val="0000CC"/>
                </a:solidFill>
                <a:latin typeface="Bookman Old Style" panose="02050604050505020204" pitchFamily="18" charset="0"/>
              </a:defRPr>
            </a:lvl2pPr>
            <a:lvl3pPr>
              <a:defRPr>
                <a:solidFill>
                  <a:srgbClr val="0000CC"/>
                </a:solidFill>
                <a:latin typeface="Bookman Old Style" panose="02050604050505020204" pitchFamily="18" charset="0"/>
              </a:defRPr>
            </a:lvl3pPr>
            <a:lvl4pPr>
              <a:defRPr>
                <a:solidFill>
                  <a:srgbClr val="0000CC"/>
                </a:solidFill>
                <a:latin typeface="Bookman Old Style" panose="02050604050505020204" pitchFamily="18" charset="0"/>
              </a:defRPr>
            </a:lvl4pPr>
            <a:lvl5pPr>
              <a:defRPr>
                <a:solidFill>
                  <a:srgbClr val="0000CC"/>
                </a:solidFill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2952-B269-4BB2-9E82-372ED791FAB4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B014-8A27-4827-B65D-DFE0EA422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8663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4290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2687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2952-B269-4BB2-9E82-372ED791FAB4}" type="datetimeFigureOut">
              <a:rPr lang="ru-RU" smtClean="0"/>
              <a:pPr/>
              <a:t>26.02.2025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B014-8A27-4827-B65D-DFE0EA422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7534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70080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170080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2952-B269-4BB2-9E82-372ED791FAB4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B014-8A27-4827-B65D-DFE0EA422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7403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2952-B269-4BB2-9E82-372ED791FAB4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B014-8A27-4827-B65D-DFE0EA422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3055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2952-B269-4BB2-9E82-372ED791FAB4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B014-8A27-4827-B65D-DFE0EA422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8257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2952-B269-4BB2-9E82-372ED791FAB4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B014-8A27-4827-B65D-DFE0EA422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915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2952-B269-4BB2-9E82-372ED791FAB4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B014-8A27-4827-B65D-DFE0EA422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6483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/>
          <a:lstStyle>
            <a:lvl1pPr>
              <a:defRPr>
                <a:solidFill>
                  <a:srgbClr val="0000CC"/>
                </a:solidFill>
                <a:latin typeface="Bookman Old Style" panose="02050604050505020204" pitchFamily="18" charset="0"/>
              </a:defRPr>
            </a:lvl1pPr>
            <a:lvl2pPr>
              <a:defRPr>
                <a:solidFill>
                  <a:srgbClr val="0000CC"/>
                </a:solidFill>
                <a:latin typeface="Bookman Old Style" panose="02050604050505020204" pitchFamily="18" charset="0"/>
              </a:defRPr>
            </a:lvl2pPr>
            <a:lvl3pPr>
              <a:defRPr>
                <a:solidFill>
                  <a:srgbClr val="0000CC"/>
                </a:solidFill>
                <a:latin typeface="Bookman Old Style" panose="02050604050505020204" pitchFamily="18" charset="0"/>
              </a:defRPr>
            </a:lvl3pPr>
            <a:lvl4pPr>
              <a:defRPr>
                <a:solidFill>
                  <a:srgbClr val="0000CC"/>
                </a:solidFill>
                <a:latin typeface="Bookman Old Style" panose="02050604050505020204" pitchFamily="18" charset="0"/>
              </a:defRPr>
            </a:lvl4pPr>
            <a:lvl5pPr>
              <a:defRPr>
                <a:solidFill>
                  <a:srgbClr val="0000CC"/>
                </a:solidFill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4064E-E30C-403B-90F4-46DE302DBC13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E41E-4B25-45A3-B4F7-79BD246A12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627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2952-B269-4BB2-9E82-372ED791FAB4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B014-8A27-4827-B65D-DFE0EA422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699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2952-B269-4BB2-9E82-372ED791FAB4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B014-8A27-4827-B65D-DFE0EA422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3402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2952-B269-4BB2-9E82-372ED791FAB4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B014-8A27-4827-B65D-DFE0EA422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256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4290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2687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4064E-E30C-403B-90F4-46DE302DBC13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E41E-4B25-45A3-B4F7-79BD246A12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6462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70080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170080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4064E-E30C-403B-90F4-46DE302DBC13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E41E-4B25-45A3-B4F7-79BD246A12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140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4064E-E30C-403B-90F4-46DE302DBC13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E41E-4B25-45A3-B4F7-79BD246A12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657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4064E-E30C-403B-90F4-46DE302DBC13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E41E-4B25-45A3-B4F7-79BD246A12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7088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4064E-E30C-403B-90F4-46DE302DBC13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E41E-4B25-45A3-B4F7-79BD246A12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522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4064E-E30C-403B-90F4-46DE302DBC13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E41E-4B25-45A3-B4F7-79BD246A12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669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4064E-E30C-403B-90F4-46DE302DBC13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E41E-4B25-45A3-B4F7-79BD246A12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0598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gradFill flip="none" rotWithShape="1">
            <a:gsLst>
              <a:gs pos="23000">
                <a:srgbClr val="0000CC"/>
              </a:gs>
              <a:gs pos="96000">
                <a:srgbClr val="0000CC">
                  <a:alpha val="66000"/>
                </a:srgbClr>
              </a:gs>
              <a:gs pos="11000">
                <a:schemeClr val="accent1">
                  <a:tint val="44500"/>
                  <a:satMod val="160000"/>
                </a:schemeClr>
              </a:gs>
              <a:gs pos="86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4064E-E30C-403B-90F4-46DE302DBC13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FE41E-4B25-45A3-B4F7-79BD246A12A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25143"/>
            <a:ext cx="2880320" cy="153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533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bg1"/>
          </a:solidFill>
          <a:latin typeface="Bookman Old Style" panose="020506040505050202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rgbClr val="0000CC"/>
          </a:solidFill>
          <a:latin typeface="Bookman Old Style" panose="020506040505050202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6000">
              <a:schemeClr val="bg1">
                <a:lumMod val="50000"/>
              </a:schemeClr>
            </a:gs>
            <a:gs pos="72000">
              <a:schemeClr val="bg1">
                <a:lumMod val="75000"/>
              </a:schemeClr>
            </a:gs>
            <a:gs pos="16000">
              <a:schemeClr val="bg1">
                <a:lumMod val="85000"/>
              </a:schemeClr>
            </a:gs>
            <a:gs pos="98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gradFill flip="none" rotWithShape="1">
            <a:gsLst>
              <a:gs pos="23000">
                <a:srgbClr val="0000CC"/>
              </a:gs>
              <a:gs pos="96000">
                <a:srgbClr val="0000CC">
                  <a:alpha val="66000"/>
                </a:srgbClr>
              </a:gs>
              <a:gs pos="11000">
                <a:schemeClr val="accent1">
                  <a:tint val="44500"/>
                  <a:satMod val="160000"/>
                </a:schemeClr>
              </a:gs>
              <a:gs pos="86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72952-B269-4BB2-9E82-372ED791FAB4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Апрельская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25143"/>
            <a:ext cx="2880320" cy="153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258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bg1"/>
          </a:solidFill>
          <a:latin typeface="Bookman Old Style" panose="020506040505050202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rgbClr val="0000CC"/>
          </a:solidFill>
          <a:latin typeface="Bookman Old Style" panose="020506040505050202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44824"/>
            <a:ext cx="7452320" cy="1470025"/>
          </a:xfrm>
          <a:noFill/>
        </p:spPr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Мастер-класс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5301208"/>
            <a:ext cx="5536704" cy="1320552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Учитель физики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МОУ «СОШ № 12»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Макова Г. В.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700808"/>
            <a:ext cx="208805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Проект «Загадка»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4" name="Содержимое 3" descr="ÐÐ¾Ð´ÑÐ½Ð¾Ð¹ Ð¿Ð¾Ð´ÑÐ²ÐµÑÐ½Ð¸Ðº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645024"/>
            <a:ext cx="2828925" cy="279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http://xn--i1abbnckbmcl9fb.xn--p1ai/%D1%81%D1%82%D0%B0%D1%82%D1%8C%D0%B8/524485/img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2857500" cy="3057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00" name="AutoShape 4" descr="http://xn--i1abbnckbmcl9fb.xn--p1ai/%D1%81%D1%82%D0%B0%D1%82%D1%8C%D0%B8/524485/img1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://xn--i1abbnckbmcl9fb.xn--p1ai/%D1%81%D1%82%D0%B0%D1%82%D1%8C%D0%B8/524485/img1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://xn--i1abbnckbmcl9fb.xn--p1ai/%D1%81%D1%82%D0%B0%D1%82%D1%8C%D0%B8/524485/img1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s://cdn.pixabay.com/photo/2014/09/29/10/36/water-glass-465952_12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7" name="Picture 11" descr="C:\Users\User\Desktop\Bokal-vody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628800"/>
            <a:ext cx="2158677" cy="3292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971600" y="1196752"/>
            <a:ext cx="7776864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Были ли трудности в разработке проекта?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Понятна ли вам была идея проекта?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Считаете 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ли вы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этот метод  перспективным?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Какие ключевые компетенции мы развивали в процессе работы?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332656"/>
            <a:ext cx="42017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Рефлексия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899592" y="1340768"/>
            <a:ext cx="784887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социальную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т.к. учащиеся делают выбор темы, сами определяет себе роль в проекте, работают в группе, выполняя работу в соответствии со своими индивидуальными особенностями, учатся оценивать свою работу и работу товарищей;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коммуникативную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т.к. учащиеся принимают участие в диалоге, учатся высказывать свои мысли и аргументировано их доказывать, учатся оформлять конечный продукт в виде газеты, буклета, электронной презентации с целью популяризации физических знаний;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информационную,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т.к. учащиеся добывают информацию из разных источников – учебной, справочной, научно-популярной литературы, Интернета и т.д., учатся систематизировать свои знания и критически оценивать информацию;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самообразования и саморазвития,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т.к. учащиеся имеют познавательные потребности, умеют самостоятельно добывать знания.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4633" y="188640"/>
            <a:ext cx="81083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Метод проектов 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формирует компетенции: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5" name="Picture 1" descr="C:\Users\admin\Desktop\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462349" y="836712"/>
            <a:ext cx="6681651" cy="5616624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987824" y="2951946"/>
            <a:ext cx="52017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cs typeface="Arial" pitchFamily="34" charset="0"/>
              </a:rPr>
              <a:t>Удачи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cs typeface="Arial" pitchFamily="34" charset="0"/>
              </a:rPr>
              <a:t>и творческих успехов!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Рисунок7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195512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2932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User\Desktop\0008-008-Njutonovo-jablok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814400"/>
            <a:ext cx="5427547" cy="4464496"/>
          </a:xfrm>
          <a:prstGeom prst="rect">
            <a:avLst/>
          </a:prstGeom>
          <a:noFill/>
        </p:spPr>
      </p:pic>
      <p:pic>
        <p:nvPicPr>
          <p:cNvPr id="5" name="Picture 9" descr="Рисунок7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195512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Рисунок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26"/>
          <a:stretch>
            <a:fillRect/>
          </a:stretch>
        </p:blipFill>
        <p:spPr bwMode="auto">
          <a:xfrm>
            <a:off x="6551712" y="4653136"/>
            <a:ext cx="2592288" cy="1903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dmin\Desktop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936144" cy="1980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2932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475656" y="271515"/>
            <a:ext cx="7344816" cy="5544616"/>
          </a:xfrm>
          <a:prstGeom prst="horizontalScroll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1196752"/>
            <a:ext cx="6357392" cy="3969569"/>
          </a:xfrm>
          <a:noFill/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</a:rPr>
              <a:t>Обменяемся яблоками – и у каждого из нас останется по яблоку;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</a:rPr>
              <a:t>Обменяемся идеями – и у каждого из нас будет по две идеи.</a:t>
            </a:r>
          </a:p>
          <a:p>
            <a:pPr>
              <a:buNone/>
            </a:pP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                            </a:t>
            </a:r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Т.А.Эдисон   </a:t>
            </a:r>
            <a:endParaRPr lang="ru-RU" sz="2400" b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admin\Desktop\7.jpg"/>
          <p:cNvPicPr>
            <a:picLocks noChangeAspect="1" noChangeArrowheads="1"/>
          </p:cNvPicPr>
          <p:nvPr/>
        </p:nvPicPr>
        <p:blipFill>
          <a:blip r:embed="rId2" cstate="print"/>
          <a:srcRect l="4749"/>
          <a:stretch>
            <a:fillRect/>
          </a:stretch>
        </p:blipFill>
        <p:spPr bwMode="auto">
          <a:xfrm>
            <a:off x="3779912" y="2564904"/>
            <a:ext cx="2520280" cy="1763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admin\Desktop\3.jpg"/>
          <p:cNvPicPr>
            <a:picLocks noChangeAspect="1" noChangeArrowheads="1"/>
          </p:cNvPicPr>
          <p:nvPr/>
        </p:nvPicPr>
        <p:blipFill>
          <a:blip r:embed="rId3" cstate="print"/>
          <a:srcRect l="14090" t="17600" r="10000" b="5601"/>
          <a:stretch>
            <a:fillRect/>
          </a:stretch>
        </p:blipFill>
        <p:spPr bwMode="auto">
          <a:xfrm>
            <a:off x="0" y="4276586"/>
            <a:ext cx="4860032" cy="2581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admin\Desktop\4.jpg"/>
          <p:cNvPicPr>
            <a:picLocks noChangeAspect="1" noChangeArrowheads="1"/>
          </p:cNvPicPr>
          <p:nvPr/>
        </p:nvPicPr>
        <p:blipFill>
          <a:blip r:embed="rId4" cstate="print"/>
          <a:srcRect l="7665" t="5649" r="4641" b="7665"/>
          <a:stretch>
            <a:fillRect/>
          </a:stretch>
        </p:blipFill>
        <p:spPr bwMode="auto">
          <a:xfrm>
            <a:off x="0" y="1"/>
            <a:ext cx="2196986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admin\Desktop\5.jf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052736"/>
            <a:ext cx="2088232" cy="1629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admin\Desktop\6.jpg"/>
          <p:cNvPicPr>
            <a:picLocks noChangeAspect="1" noChangeArrowheads="1"/>
          </p:cNvPicPr>
          <p:nvPr/>
        </p:nvPicPr>
        <p:blipFill>
          <a:blip r:embed="rId6" cstate="print"/>
          <a:srcRect l="25060" t="17283" r="25060" b="17283"/>
          <a:stretch>
            <a:fillRect/>
          </a:stretch>
        </p:blipFill>
        <p:spPr bwMode="auto">
          <a:xfrm>
            <a:off x="2339752" y="1844824"/>
            <a:ext cx="1872208" cy="1638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C:\Users\admin\Desktop\8.jpg"/>
          <p:cNvPicPr>
            <a:picLocks noChangeAspect="1" noChangeArrowheads="1"/>
          </p:cNvPicPr>
          <p:nvPr/>
        </p:nvPicPr>
        <p:blipFill>
          <a:blip r:embed="rId7" cstate="print"/>
          <a:srcRect l="9142" t="6163" r="9077" b="6163"/>
          <a:stretch>
            <a:fillRect/>
          </a:stretch>
        </p:blipFill>
        <p:spPr bwMode="auto">
          <a:xfrm>
            <a:off x="5004048" y="3645024"/>
            <a:ext cx="1656184" cy="2247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C:\Users\admin\Desktop\9.jpg"/>
          <p:cNvPicPr>
            <a:picLocks noChangeAspect="1" noChangeArrowheads="1"/>
          </p:cNvPicPr>
          <p:nvPr/>
        </p:nvPicPr>
        <p:blipFill>
          <a:blip r:embed="rId8" cstate="print"/>
          <a:srcRect t="18304" b="17323"/>
          <a:stretch>
            <a:fillRect/>
          </a:stretch>
        </p:blipFill>
        <p:spPr bwMode="auto">
          <a:xfrm>
            <a:off x="6732240" y="4581128"/>
            <a:ext cx="2195736" cy="2120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012160" y="188640"/>
            <a:ext cx="24256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п</a:t>
            </a:r>
            <a:r>
              <a:rPr lang="ru-RU" sz="32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ружина</a:t>
            </a:r>
            <a:endParaRPr lang="ru-RU" sz="32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12160" y="620688"/>
            <a:ext cx="28777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р</a:t>
            </a:r>
            <a:r>
              <a:rPr lang="ru-RU" sz="32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убильник</a:t>
            </a:r>
            <a:endParaRPr lang="ru-RU" sz="32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1052736"/>
            <a:ext cx="19223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о</a:t>
            </a:r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куляр</a:t>
            </a:r>
            <a:endParaRPr lang="ru-RU" sz="32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12160" y="1484784"/>
            <a:ext cx="18036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е</a:t>
            </a:r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ршик</a:t>
            </a:r>
            <a:endParaRPr lang="ru-RU" sz="32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00191" y="1916832"/>
            <a:ext cx="31438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к</a:t>
            </a:r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алориметр</a:t>
            </a:r>
            <a:endParaRPr lang="ru-RU" sz="32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12160" y="2348880"/>
            <a:ext cx="28200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т</a:t>
            </a:r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ермометр</a:t>
            </a:r>
            <a:endParaRPr lang="ru-RU" sz="32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admin\Desktop\11.jpg"/>
          <p:cNvPicPr>
            <a:picLocks noChangeAspect="1" noChangeArrowheads="1"/>
          </p:cNvPicPr>
          <p:nvPr/>
        </p:nvPicPr>
        <p:blipFill>
          <a:blip r:embed="rId2" cstate="print"/>
          <a:srcRect t="17537"/>
          <a:stretch>
            <a:fillRect/>
          </a:stretch>
        </p:blipFill>
        <p:spPr bwMode="auto">
          <a:xfrm>
            <a:off x="3239344" y="1988840"/>
            <a:ext cx="5904656" cy="48691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0992" y="0"/>
            <a:ext cx="90730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Проект как один из методов формирования ключевых компетенций обучающихся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11352" y="2204864"/>
            <a:ext cx="58326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latin typeface="Georgia" pitchFamily="18" charset="0"/>
              </a:rPr>
              <a:t>Скажи мне - и я забуду,</a:t>
            </a:r>
          </a:p>
          <a:p>
            <a:pPr>
              <a:buNone/>
            </a:pPr>
            <a:r>
              <a:rPr lang="ru-RU" sz="2800" b="1" dirty="0" smtClean="0">
                <a:latin typeface="Georgia" pitchFamily="18" charset="0"/>
              </a:rPr>
              <a:t>Покажи мне – и я запомню,</a:t>
            </a:r>
          </a:p>
          <a:p>
            <a:pPr>
              <a:buNone/>
            </a:pPr>
            <a:r>
              <a:rPr lang="ru-RU" sz="2800" b="1" dirty="0" smtClean="0">
                <a:latin typeface="Georgia" pitchFamily="18" charset="0"/>
              </a:rPr>
              <a:t>Вовлеки меня – и я научусь.</a:t>
            </a:r>
          </a:p>
          <a:p>
            <a:pPr>
              <a:buNone/>
            </a:pPr>
            <a:endParaRPr lang="ru-RU" sz="2800" b="1" dirty="0" smtClean="0">
              <a:latin typeface="Georgia" pitchFamily="18" charset="0"/>
            </a:endParaRPr>
          </a:p>
          <a:p>
            <a:pPr algn="r">
              <a:buNone/>
            </a:pPr>
            <a:r>
              <a:rPr lang="ru-RU" sz="2400" dirty="0" smtClean="0">
                <a:latin typeface="Georgia" pitchFamily="18" charset="0"/>
              </a:rPr>
              <a:t>Китайская пословица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23000">
                <a:srgbClr val="0000CC"/>
              </a:gs>
              <a:gs pos="96000">
                <a:srgbClr val="0000CC">
                  <a:alpha val="66000"/>
                </a:srgbClr>
              </a:gs>
              <a:gs pos="11000">
                <a:schemeClr val="accent1">
                  <a:tint val="44500"/>
                  <a:satMod val="160000"/>
                </a:schemeClr>
              </a:gs>
              <a:gs pos="86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Первый комплект: </a:t>
            </a: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бумага, ножницы, сосуды с веществами, бокал.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Второй комплект: </a:t>
            </a: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свеча, стакан с водой, спички.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Третий комплект: </a:t>
            </a: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бокал с водой, монеты</a:t>
            </a:r>
            <a:endParaRPr lang="ru-RU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04664"/>
            <a:ext cx="8020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Проект «Загадка»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60648"/>
            <a:ext cx="81900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План проведения проекта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55576" y="980728"/>
            <a:ext cx="784887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Формулирование темы исследования для учеников. Формирование групп и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выдвижение гипотез решения проблем.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Выбор творческого названия проекта, обсуждение плана работы.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Самостоятельная работа учащихся по выполнению заданий.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Подготовка презентации, буклета, стенгазеты.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Защита полученных результатов и выводов.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23000">
                <a:srgbClr val="0000CC"/>
              </a:gs>
              <a:gs pos="96000">
                <a:srgbClr val="0000CC">
                  <a:alpha val="66000"/>
                </a:srgbClr>
              </a:gs>
              <a:gs pos="11000">
                <a:schemeClr val="accent1">
                  <a:tint val="44500"/>
                  <a:satMod val="160000"/>
                </a:schemeClr>
              </a:gs>
              <a:gs pos="86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Задание 1:</a:t>
            </a: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 налить жидкости так, чтобы они не смещались.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Задание 2:</a:t>
            </a: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 заставить горящую свечу плавать в воде.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Задание 3:</a:t>
            </a: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 определить, полон ли бокал. </a:t>
            </a:r>
            <a:endParaRPr lang="ru-RU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32656"/>
            <a:ext cx="8020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Проект «Загадка»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шаблон 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шаблон 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61506_____</Template>
  <TotalTime>209</TotalTime>
  <Words>372</Words>
  <Application>Microsoft Office PowerPoint</Application>
  <PresentationFormat>Экран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1_шаблон 4</vt:lpstr>
      <vt:lpstr>шаблон 4</vt:lpstr>
      <vt:lpstr>Мастер-класс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Проект «Загадка»</vt:lpstr>
      <vt:lpstr>Слайд 11</vt:lpstr>
      <vt:lpstr>Слайд 12</vt:lpstr>
      <vt:lpstr>Слайд 13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Мастер-класс.</dc:title>
  <dc:creator>User</dc:creator>
  <cp:lastModifiedBy>admin</cp:lastModifiedBy>
  <cp:revision>21</cp:revision>
  <dcterms:created xsi:type="dcterms:W3CDTF">2018-12-14T07:05:51Z</dcterms:created>
  <dcterms:modified xsi:type="dcterms:W3CDTF">2025-02-26T08:58:33Z</dcterms:modified>
</cp:coreProperties>
</file>