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7" r:id="rId16"/>
    <p:sldId id="298" r:id="rId17"/>
    <p:sldId id="299" r:id="rId18"/>
    <p:sldId id="302" r:id="rId19"/>
    <p:sldId id="300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2" userDrawn="1">
          <p15:clr>
            <a:srgbClr val="A4A3A4"/>
          </p15:clr>
        </p15:guide>
        <p15:guide id="2" pos="2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52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0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forintrovert.ru/magazine/tpost/livcyjdrv1-tema-tvorchestva-v-romane-master-i-marg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207" y="188640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 ОБРАЗОВАТЕЛЬНОЕ УЧРЕЖДЕНИЕ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«Московское среднее специальное училище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резерва № 1 (техникум)»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спорта города Москвы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9746" y="2493020"/>
            <a:ext cx="643382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РОМАНУ 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АФАНАСЬЕВИЧА БУЛГАКОВА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И МАРГАРИТА»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953" y="4220572"/>
            <a:ext cx="5616624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Подготовила преподаватель 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русского языка и литературы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ГБПОУ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«МССУОР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Москомспорта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Новосельцева Марина Юрьевна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27000"/>
            <a:ext cx="1040130" cy="10401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70" y="24130"/>
            <a:ext cx="9079865" cy="683450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35560"/>
            <a:ext cx="876300" cy="8763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79705" y="260985"/>
            <a:ext cx="8762365" cy="27228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Добрый человек! Поверь мне… Но прокуратор, по-прежнему не шевелясь и ничуть не повышая голоса, тут же перебил его: – Это меня ты называешь добрым человеком? Ты ошибаешься. В Ершалаиме все шепчут про меня, что я свирепое чудовище, и это совершенно верно, – и так же монотонно прибавил: – Кентуриона Крысобоя ко мне</a:t>
            </a:r>
            <a:r>
              <a:rPr 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Между кем происходит данный диалог?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Злых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несчастливые</a:t>
            </a: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Кому принадлежат эти слова?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бронзы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легкомысленны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стучится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обыкновенные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прежни</a:t>
            </a:r>
            <a:r>
              <a:rPr lang="ru-RU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х________________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испортил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Какой вопрос испортил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москвичей по мнению Воланда?</a:t>
            </a:r>
          </a:p>
        </p:txBody>
      </p:sp>
      <p:pic>
        <p:nvPicPr>
          <p:cNvPr id="6" name="Изображение 5" descr="Свит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15" y="4364990"/>
            <a:ext cx="3373755" cy="2361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35560"/>
            <a:ext cx="876300" cy="8763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51460" y="-27305"/>
            <a:ext cx="877379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ТВОРЧЕСТВА И ЦЕНЗУРЫ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РОМАНЕ «МАСТЕР И МАРГАРИТА»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9870" y="836930"/>
            <a:ext cx="8725535" cy="457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Тема творчества в романе «Мастер и Маргарита»  раскрывается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автором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на примере трёх персонажей: критика и редактора Берлиоза, свободного поэта Ивана Бездомного и настоящего творца — Мастера. Булгаков показывает, что литераторы МАССОЛИТа не обладают талантом и пишут то, что говорит власть. Мастер, в свою очередь, истинный творец, но в таком обществе он не может выжить, его шедевр остаётся непризнанным. </a:t>
            </a:r>
            <a:endParaRPr sz="2000" b="1" i="0">
              <a:latin typeface="Times New Roman" panose="02020603050405020304" pitchFamily="18" charset="0"/>
              <a:ea typeface="var(--depot-font-size-text-s-paragraph) var(--depot-font-text)"/>
              <a:cs typeface="Times New Roman" panose="02020603050405020304" pitchFamily="18" charset="0"/>
              <a:hlinkClick r:id="rId3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Тема цензуры связана с тем, что роман «Мастер и Маргарита» при жизни Булгакова не издавался. Произведение было опубликовано в полном объёме только в 1973 году. Булгаков столкнулся с постоянной цензурой и угнетением творчества, но продолжал писать, считая свой роман шедевром.</a:t>
            </a:r>
          </a:p>
        </p:txBody>
      </p:sp>
      <p:pic>
        <p:nvPicPr>
          <p:cNvPr id="6" name="Изображение 5" descr="массоли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40" y="5014595"/>
            <a:ext cx="6534150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47320" y="116840"/>
            <a:ext cx="8900160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  </a:t>
            </a:r>
            <a:r>
              <a:rPr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«МАССОЛИТ разместился в Грибоедове так, что лучше и уютнее не придумать. Всякий, входящий в Грибоедова, прежде всего знакомился невольно с извещениями разных спортивных кружков и с групповыми, а также индивидуальными фотографиями членов МАССОЛИТа, коими (фотографиями) были увешаны стены лестницы, ведущей во второй этаж»</a:t>
            </a:r>
            <a:r>
              <a:rPr 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Вопрос 1. Как расшифровывается аббревиатура МАССОЛИТ?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...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Пилат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летел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концу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концу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я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уже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знал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что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последними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словами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романа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будут</a:t>
            </a:r>
            <a:r>
              <a:rPr lang="ru-RU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....»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Вопрос 2. Какими словами Мастер хотел закончить роман?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Да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говорят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что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сих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пор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критик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Латунский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бледнеет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вспоминая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этот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страшный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вечер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до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сих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пор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благоговением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произносит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имя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Берлиоза</a:t>
            </a:r>
            <a:r>
              <a:rPr lang="" altLang="en-US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Вопрос 3. Что же случилось в тот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страшный для критика Латунского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вечер?</a:t>
            </a:r>
          </a:p>
        </p:txBody>
      </p:sp>
      <p:pic>
        <p:nvPicPr>
          <p:cNvPr id="3" name="Изображение 2" descr="Маргош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385" y="3956050"/>
            <a:ext cx="4284980" cy="2779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35560"/>
            <a:ext cx="652145" cy="652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47320" y="-27305"/>
            <a:ext cx="8686800" cy="657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 романе «Мастер и Маргарита» вера, религия и философия тесно связаны, произведение пронизано христианскими мотивами.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Иешуа Га-Ноцри,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прообраз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Иисуса Христа, проповедует любовь, прощение и веру в добро, его мученическая смерть напоминает евангельские сюжеты. Иешуа твёрдо верит в свою правоту и несёт истину в мир, даже перед лицом неминуемой смерти. 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Булгаков использует религиозные символы и артефакты, чтобы показать, что есть религия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и представители религиозных направлений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котор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ые сстремятся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управля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ть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и контролир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овать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люд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ей посредством страха перед карой небесной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а есть вера, которая ведёт по жизни, даёт силы, вдохновение и любовь.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«Мастер и Маргарита» — философское произведение о смысле человеческой жизни, где каждый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получит по вере и делам своим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В романе возникает диалог двух противоп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оложностей в мире: дьяв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ольской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- Воланд и его свита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демонстрирующей глубокий скепсис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по отношению будущего человечетва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и традиции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божественной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жизнеутверждающей</a:t>
            </a:r>
            <a:endParaRPr sz="2000" b="1" i="0"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являющейся в образах Иешуа и Мастера.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91883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5661025"/>
            <a:ext cx="1172210" cy="1172210"/>
          </a:xfrm>
          <a:prstGeom prst="rect">
            <a:avLst/>
          </a:prstGeom>
        </p:spPr>
      </p:pic>
      <p:pic>
        <p:nvPicPr>
          <p:cNvPr id="2" name="Изображение 1" descr="понти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16840"/>
            <a:ext cx="8794115" cy="540702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23215" y="5661025"/>
            <a:ext cx="78085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Вопрос. Есть, по вашему мнению различия между верой и религией? Дайте письменный развернутый ответ.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5661025"/>
            <a:ext cx="1172210" cy="117221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79705" y="1052830"/>
            <a:ext cx="872045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Магический реализм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в романе «Мастер и Маргарита»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проявляется в том, как Булгаков сочетает фантастические элементы с реалиями советской Москвы 30-х годов.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Появление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Воланда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его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свиты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их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сверхъестественные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способности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превращения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чудеса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–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это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просто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фэнтезийные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элементы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способ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раскрыть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лицемерие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пороки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московского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общества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Фантастические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элементы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—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полёт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Маргариты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метле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бал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сатаны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встреча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Иешуа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–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способ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отображения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иллюзорности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относительности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действительности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романе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есть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сюрреалистические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элементы</a:t>
            </a:r>
            <a:r>
              <a:rPr lang="ru-RU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-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ru-RU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только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фантастические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персонажи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события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описания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нереальных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пейзажей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которые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создают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сюрреалистическую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атмосферу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подчеркивают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необычность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мира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представленного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Булгаковым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6875" y="44450"/>
            <a:ext cx="858774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МАГИЯ, ФАНТАСТИКА И СЮРРЕАЛИЗМ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РОМАНЕ «МАСТЕР И МАРГАРИТА»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5661025"/>
            <a:ext cx="1172210" cy="1172210"/>
          </a:xfrm>
          <a:prstGeom prst="rect">
            <a:avLst/>
          </a:prstGeom>
        </p:spPr>
      </p:pic>
      <p:pic>
        <p:nvPicPr>
          <p:cNvPr id="2" name="Изображение 1" descr="Ба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16840"/>
            <a:ext cx="8583295" cy="544068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23215" y="5733415"/>
            <a:ext cx="74396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Вопрос. Какова цель посещения Москвы Воландом? Как этот визит повлиял на жизни персонажей романа?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5661025"/>
            <a:ext cx="1172210" cy="117221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98450" y="44450"/>
            <a:ext cx="8693785" cy="689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ОТВЕТЬТЕ ПИСЬМЕННО НА ВОПРОСЫ: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Каковы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основные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темы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они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проявляются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через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персонажей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сюжетные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линии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Какие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черты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характера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делают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Маргариту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уникальными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Какова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роль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Воланда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Что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символизирует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его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присутствие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Москве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события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атмосфера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1930-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годов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Советском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Союзе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влияют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развитие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сюжета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персонажей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5.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Каково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значение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параллельных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сюжетных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линий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история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также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история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Понтии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Пилате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)?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они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взаимодействуют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друг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другом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6.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Булгаков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использует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религиозные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образы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мотивы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это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влияет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восприятие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главных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героев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7.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Что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роднит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Иешуа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8.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что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идёт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ради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спасения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любимого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Кем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стала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2000" b="1">
              <a:latin typeface="Times New Roman" panose="02020603050405020304" pitchFamily="18" charset="0"/>
              <a:ea typeface="YS Text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" name="Изображение 1" descr="Рукописи не горя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188595"/>
            <a:ext cx="8740140" cy="6384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5661025"/>
            <a:ext cx="1172210" cy="117221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07315" y="476885"/>
            <a:ext cx="886587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ДОМАШНЕЕ ЗАДАНИЕ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НАПИШИТЕ СОЧИНЕНИЕ НА ОДНУ ИЗ ПЕРЕЧИСЛЕННЫХ ТЕМ: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Вечные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проблемы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Тема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творчества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 цензуры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Роль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магии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Образ Маргариты в романе «Мастер и Маргарита»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Б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иблейск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ий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сюжет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6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Образ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Воланда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его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место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художественной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системе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7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Почему «рукописи не горят»?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Образ Понтия Пилата 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Булгакова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9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Добро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зло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Проблема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нравственного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выбора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"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".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0" y="45085"/>
            <a:ext cx="9079865" cy="68135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16840"/>
            <a:ext cx="913765" cy="91376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51460" y="573721"/>
            <a:ext cx="8713027" cy="56635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урока</a:t>
            </a:r>
            <a:r>
              <a:rPr lang="ru-RU" alt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проблемы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романе М.А. Булгакова;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расширить представления о нарисованных автором характерах;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навыки самостоятельного анализа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через детальное изучение романа «Мастер и Маргарита» развивать интерес к творчеству М. Булгакова;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нравственные чувства: нетерпимость </a:t>
            </a: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трусости и предательству, воспитывать доброту и порядочность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4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5661025"/>
            <a:ext cx="1172210" cy="117221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65455" y="260985"/>
            <a:ext cx="8328660" cy="5600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ИСТОЧНИКИ: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http://bulgakov.lit-info.ru/bulgakov/kritika/kritiki-o-romane-master-i-margarita.htm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09.03.2025г.)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https://proza.ru/2024/02/10/126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12.02.2025г.)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https://nsportal.ru/shkola/literatura/library/2012/08/29/konspekty-urokov-mabulgakov-master-i-margarita-0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10.03.2025г.)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https://infourok.ru/prepodavaniya-romana-m-abulgakova-master-i-margarita-3779440.html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09.03.2025г.)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5.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https://artforintrovert.ru/magazine/tpost/yg4m93njo1-pochemu-master-i-margarita-eto-velikii-r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12.03.2025г.)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6.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https://tass.ru/opinions/17733309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09.03.2025г.)</a:t>
            </a:r>
            <a:endParaRPr lang="en-US" altLang="ru-RU" sz="2000" b="1">
              <a:solidFill>
                <a:schemeClr val="tx1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7. 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https://www.youbooks.ru/articles/master-i-margarita-velikiy-roman-mihaila-afanasyevicha-bulgakova-v-knige/5023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 (дата обращения 10.03.2025г.)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0" y="-635"/>
            <a:ext cx="9079865" cy="685927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27000"/>
            <a:ext cx="1040130" cy="104013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5460365" y="188595"/>
            <a:ext cx="329501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«Я — часть той силы, </a:t>
            </a:r>
          </a:p>
          <a:p>
            <a:pPr marL="0" indent="0"/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что вечно хочет зла </a:t>
            </a:r>
          </a:p>
          <a:p>
            <a:pPr marL="0" indent="0"/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 вечно совершает благо»</a:t>
            </a:r>
          </a:p>
          <a:p>
            <a:pPr marL="0" indent="0" algn="r"/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 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Гёте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Фауст</a:t>
            </a:r>
            <a:r>
              <a:rPr lang="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3215" y="1844675"/>
            <a:ext cx="82086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en-US" sz="2000"/>
              <a:t>       </a:t>
            </a:r>
            <a:r>
              <a:rPr lang="ru-RU" altLang="en-US" sz="2400"/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загадочных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Булгакова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 descr="Автогра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404495"/>
            <a:ext cx="3403600" cy="1270000"/>
          </a:xfrm>
          <a:prstGeom prst="rect">
            <a:avLst/>
          </a:prstGeom>
        </p:spPr>
      </p:pic>
      <p:pic>
        <p:nvPicPr>
          <p:cNvPr id="7" name="Изображение 6" descr="Персонаж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0" y="3618230"/>
            <a:ext cx="8632190" cy="3061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0" y="7620"/>
            <a:ext cx="9079865" cy="685101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275" y="5946140"/>
            <a:ext cx="899160" cy="899160"/>
          </a:xfrm>
          <a:prstGeom prst="rect">
            <a:avLst/>
          </a:prstGeom>
        </p:spPr>
      </p:pic>
      <p:pic>
        <p:nvPicPr>
          <p:cNvPr id="2" name="Изображение 1" descr="Булгако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188595"/>
            <a:ext cx="4265930" cy="653732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356100" y="45085"/>
            <a:ext cx="4685665" cy="751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i="0">
                <a:solidFill>
                  <a:srgbClr val="333333"/>
                </a:solidFill>
                <a:latin typeface="Roboto"/>
                <a:ea typeface="Roboto"/>
              </a:rPr>
              <a:t>ОБ АВТОРЕ</a:t>
            </a:r>
            <a:endParaRPr sz="1700" b="1" i="0">
              <a:solidFill>
                <a:srgbClr val="333333"/>
              </a:solidFill>
              <a:latin typeface="Roboto"/>
              <a:ea typeface="Roboto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i="0">
                <a:solidFill>
                  <a:srgbClr val="333333"/>
                </a:solidFill>
                <a:latin typeface="Roboto"/>
                <a:ea typeface="Roboto"/>
              </a:rPr>
              <a:t>   </a:t>
            </a:r>
            <a:r>
              <a:rPr lang="ru-RU" sz="1700" b="1" i="0" u="sng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</a:rPr>
              <a:t> </a:t>
            </a:r>
            <a:r>
              <a:rPr sz="1700" b="1" i="0" u="sng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</a:rPr>
              <a:t>М</a:t>
            </a:r>
            <a:r>
              <a:rPr lang="ru-RU" sz="1700" b="1" i="0" u="sng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</a:rPr>
              <a:t>ИХАИЛ АФАНАСЬЕВИЧ БУЛГАКОВ</a:t>
            </a:r>
            <a:r>
              <a:rPr sz="1700" b="1" i="0">
                <a:solidFill>
                  <a:srgbClr val="333333"/>
                </a:solidFill>
                <a:latin typeface="Roboto"/>
                <a:ea typeface="Roboto"/>
              </a:rPr>
              <a:t> – </a:t>
            </a:r>
            <a:r>
              <a:rPr sz="1500" b="1" i="0">
                <a:solidFill>
                  <a:srgbClr val="333333"/>
                </a:solidFill>
                <a:latin typeface="Roboto"/>
                <a:ea typeface="Roboto"/>
              </a:rPr>
              <a:t>великий русский писатель, драматург, режиссер</a:t>
            </a:r>
            <a:r>
              <a:rPr lang="ru-RU" sz="1500" b="1" i="0">
                <a:solidFill>
                  <a:srgbClr val="333333"/>
                </a:solidFill>
                <a:latin typeface="Roboto"/>
                <a:ea typeface="Roboto"/>
              </a:rPr>
              <a:t> и актер р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одился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15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мая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1891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Киеве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семье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профессора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духовной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академии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    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1901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учился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киевской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гимназии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,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продолжил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образование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университете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на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медицинском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факультете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Во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время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гражданской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войны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1919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году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Булгаков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был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мобилизован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как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военный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врач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      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1921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году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Булгаков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переезжает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Москву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Он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активно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занимается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литературной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деятельностью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, 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1925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году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выше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роман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" altLang="en-US" sz="1500" b="1" i="0">
                <a:solidFill>
                  <a:srgbClr val="333333"/>
                </a:solidFill>
                <a:latin typeface="Roboto"/>
                <a:ea typeface="Roboto"/>
              </a:rPr>
              <a:t>«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Белая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гвардия</a:t>
            </a:r>
            <a:r>
              <a:rPr lang="" altLang="en-US" sz="1500" b="1" i="0">
                <a:solidFill>
                  <a:srgbClr val="333333"/>
                </a:solidFill>
                <a:latin typeface="Roboto"/>
                <a:ea typeface="Roboto"/>
              </a:rPr>
              <a:t>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,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посвящённый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событиям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Гражданской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войны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     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1930-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годы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Булгаков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столкнулся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жёсткой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цензурой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: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его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пьесы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часто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запрещались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к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постановке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,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романы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не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публиковались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Тем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не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менее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,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он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продолжал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писать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и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создавать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свои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произведения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этот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период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Булгаков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начал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работу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над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романом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" altLang="en-US" sz="1500" b="1" i="0">
                <a:solidFill>
                  <a:srgbClr val="333333"/>
                </a:solidFill>
                <a:latin typeface="Roboto"/>
                <a:ea typeface="Roboto"/>
              </a:rPr>
              <a:t>«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Мастер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и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Маргарита</a:t>
            </a:r>
            <a:r>
              <a:rPr lang="" altLang="en-US" sz="1500" b="1" i="0">
                <a:solidFill>
                  <a:srgbClr val="333333"/>
                </a:solidFill>
                <a:latin typeface="Roboto"/>
                <a:ea typeface="Roboto"/>
              </a:rPr>
              <a:t>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,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который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стал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главным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трудом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его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жизни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     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10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марта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1940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года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М.А.Булгаков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скончался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в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Москве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 после продолжительной болезни.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Похоронен на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Новодевичьем</a:t>
            </a:r>
            <a:r>
              <a:rPr lang="en-US" altLang="ru-RU" sz="1500" b="1" i="0">
                <a:solidFill>
                  <a:srgbClr val="333333"/>
                </a:solidFill>
                <a:latin typeface="Roboto"/>
                <a:ea typeface="Roboto"/>
              </a:rPr>
              <a:t> </a:t>
            </a:r>
            <a:r>
              <a:rPr lang="en-US" altLang="en-US" sz="1500" b="1" i="0">
                <a:solidFill>
                  <a:srgbClr val="333333"/>
                </a:solidFill>
                <a:latin typeface="Roboto"/>
                <a:ea typeface="Roboto"/>
              </a:rPr>
              <a:t>кладбище</a:t>
            </a:r>
            <a:r>
              <a:rPr lang="ru-RU" altLang="en-US" sz="1500" b="1" i="0">
                <a:solidFill>
                  <a:srgbClr val="333333"/>
                </a:solidFill>
                <a:latin typeface="Roboto"/>
                <a:ea typeface="Roboto"/>
              </a:rPr>
              <a:t>.</a:t>
            </a:r>
            <a:endParaRPr lang="en-US" altLang="en-US" sz="1400" b="1" i="0">
              <a:solidFill>
                <a:srgbClr val="333333"/>
              </a:solidFill>
              <a:latin typeface="Roboto"/>
              <a:ea typeface="Roboto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b="1" i="0">
                <a:solidFill>
                  <a:srgbClr val="333333"/>
                </a:solidFill>
                <a:latin typeface="Roboto"/>
                <a:ea typeface="Roboto"/>
              </a:rPr>
              <a:t>       </a:t>
            </a:r>
            <a:endParaRPr lang="en-US" altLang="en-US" b="1" i="0">
              <a:solidFill>
                <a:srgbClr val="333333"/>
              </a:solidFill>
              <a:latin typeface="Roboto"/>
              <a:ea typeface="Roboto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b="1" i="0">
                <a:solidFill>
                  <a:srgbClr val="333333"/>
                </a:solidFill>
                <a:latin typeface="Roboto"/>
                <a:ea typeface="Roboto"/>
              </a:rPr>
              <a:t>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135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1460" y="116840"/>
            <a:ext cx="464566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Р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оман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написанное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1930-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сатиры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сей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вершиной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величайших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затрагивающей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вечные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добре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зле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жертве</a:t>
            </a:r>
            <a:r>
              <a:rPr lang="ru-RU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вере и неверии.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Маргарит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88595"/>
            <a:ext cx="3935095" cy="6579870"/>
          </a:xfrm>
          <a:prstGeom prst="rect">
            <a:avLst/>
          </a:prstGeom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5728335"/>
            <a:ext cx="1040130" cy="1040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0" y="45085"/>
            <a:ext cx="9079865" cy="68135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16840"/>
            <a:ext cx="913765" cy="91376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51460" y="0"/>
            <a:ext cx="8823325" cy="7165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СЮЖЕТНЫЕ ЛИНИИ РОМАНА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ru-RU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en-US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ЖЕРТВА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идут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ru-RU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en-US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И ЗЛО</a:t>
            </a:r>
            <a:endParaRPr lang="en-US" altLang="en-US" sz="2000" b="1" i="1" u="sng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Воланда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 ЦЕНЗУРА</a:t>
            </a:r>
            <a:endParaRPr lang="en-US" altLang="en-US" sz="2000" b="1" i="1" u="sng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цензуры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советском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en-US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ВЕРА, РЕЛИГИЯ И ФИЛОСОФИЯ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азмышления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христианств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событиями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древнем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Иерусалиме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реалиями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en-US" sz="20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МАГИЯ, ФАНТАСТИКА И СЮРРЕАЛИЗМ</a:t>
            </a:r>
            <a:endParaRPr lang="en-US" altLang="en-US" sz="2000" b="1" i="1" u="sng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магического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снов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видений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0" y="17780"/>
            <a:ext cx="9079865" cy="684085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40055" y="-68580"/>
            <a:ext cx="855916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ЛЮБВИ И ЖЕРТВЕННОСТИ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РОМАНЕ «МАСТЕР И МАРГАРИТА»</a:t>
            </a:r>
          </a:p>
        </p:txBody>
      </p:sp>
      <p:pic>
        <p:nvPicPr>
          <p:cNvPr id="3" name="Изображение 2" descr="s-l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908685"/>
            <a:ext cx="3247390" cy="341439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533140" y="821690"/>
            <a:ext cx="5549900" cy="352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Тема любви и жертвенности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занимает важное место в романе</a:t>
            </a:r>
            <a:r>
              <a:rPr 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Любовь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произведении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представлена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как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сила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которая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движет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всеми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событиями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Она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помогает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героям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выстоять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против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всех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трудностей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которые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встречаются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их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пути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Любовь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очищает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преображает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персонажей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История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любви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Мастера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Маргариты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—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это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основа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сюжета</a:t>
            </a:r>
            <a:r>
              <a:rPr lang="en-US" altLang="ru-RU" sz="2000" b="1" i="0"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99390" y="4220845"/>
            <a:ext cx="87998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возлюбленного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сделку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дьяволом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ведьмой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бале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Воланда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Л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юбовь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искуплению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вечности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всеми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трудностями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90" y="8509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75" y="0"/>
            <a:ext cx="908050" cy="90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9370" y="188595"/>
            <a:ext cx="8351520" cy="4030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</a:t>
            </a:r>
            <a:r>
              <a:rPr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«Любовь выскочила перед нами, как из-под земливыскакивает убийца в переулке, и поразила нас сразу обоих! Так поражает молния, так поражает финский нож!»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Вопрос 1. Где произошла первая встреча Мастера и Маргариты?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     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"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Она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несла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руках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отвратительные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тревожные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желтые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цветы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Черт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их</a:t>
            </a:r>
            <a:r>
              <a:rPr lang="ru-RU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знает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как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их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зовут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но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они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первые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почему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то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появляются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</a:t>
            </a:r>
            <a:r>
              <a:rPr lang="en-US" altLang="ru-RU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Москве</a:t>
            </a:r>
            <a:r>
              <a:rPr lang="ru-RU" altLang="en-US" sz="22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».</a:t>
            </a:r>
            <a:r>
              <a:rPr sz="2200" b="0" i="1">
                <a:solidFill>
                  <a:schemeClr val="accent6">
                    <a:lumMod val="75000"/>
                  </a:schemeClr>
                </a:solidFill>
                <a:latin typeface="YS Text"/>
                <a:ea typeface="YS Text"/>
              </a:rPr>
              <a:t> 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Вопрос 2. Какие цветы были в руках 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у Маргариты в первую встречу с Мастером?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   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"...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Лезу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я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какую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то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странную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историю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но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клянусь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только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из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за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того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что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вы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поманили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меня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словами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нем</a:t>
            </a:r>
            <a:r>
              <a:rPr lang="en-US" altLang="ru-RU" sz="2200" b="1" i="1">
                <a:solidFill>
                  <a:schemeClr val="accent6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!.."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Вопрос 3. С кем Маргарита заключила сделку 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ради спасения возлюбленного?</a:t>
            </a:r>
            <a:endParaRPr lang="en-US" altLang="ru-RU" sz="2200" b="1" i="1">
              <a:solidFill>
                <a:schemeClr val="accent6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2200" b="1" i="1">
              <a:solidFill>
                <a:schemeClr val="accent6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2200" b="1" i="1">
              <a:solidFill>
                <a:schemeClr val="accent6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Мимоз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655" y="2821305"/>
            <a:ext cx="2803525" cy="3954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60" y="0"/>
            <a:ext cx="9079865" cy="68332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285" y="0"/>
            <a:ext cx="1120140" cy="112014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35560" y="-27305"/>
            <a:ext cx="886460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ДОБРА И ЗЛА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РОМАНЕ «МАСТЕР И МАРГАРИТА»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5105" y="890270"/>
            <a:ext cx="873252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  <a:r>
              <a:rPr lang="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добр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тема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сложн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переплетаются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собой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Воланд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свита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лицемерие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лишены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иронии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образах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ы 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всепоглощающей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любовью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Иешуа Га-Ноцри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символизирующего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прощение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родетели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пороке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читателю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многогранную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многозначную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представленную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Изображение 3" descr="иешуа и волан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520" y="3162935"/>
            <a:ext cx="2961640" cy="3602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1529</Words>
  <Application>Microsoft Office PowerPoint</Application>
  <PresentationFormat>Экран (4:3)</PresentationFormat>
  <Paragraphs>149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Куракина Ольга Анатольевна</dc:creator>
  <cp:lastModifiedBy>230</cp:lastModifiedBy>
  <cp:revision>38</cp:revision>
  <dcterms:created xsi:type="dcterms:W3CDTF">2025-03-12T06:28:38Z</dcterms:created>
  <dcterms:modified xsi:type="dcterms:W3CDTF">2025-03-17T12:12:39Z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0529365E56704BABA02E63562B40077A_13</vt:lpwstr>
  </property>
  <property fmtid="{D5CDD505-2E9C-101B-9397-08002B2CF9AE}" pid="3" name="KSOProductBuildVer">
    <vt:lpwstr>1049-12.2.0.20326</vt:lpwstr>
  </property>
</Properties>
</file>